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41"/>
  </p:notesMasterIdLst>
  <p:sldIdLst>
    <p:sldId id="296" r:id="rId4"/>
    <p:sldId id="292" r:id="rId5"/>
    <p:sldId id="293" r:id="rId6"/>
    <p:sldId id="329" r:id="rId7"/>
    <p:sldId id="299" r:id="rId8"/>
    <p:sldId id="301" r:id="rId9"/>
    <p:sldId id="307" r:id="rId10"/>
    <p:sldId id="300" r:id="rId11"/>
    <p:sldId id="302" r:id="rId12"/>
    <p:sldId id="303" r:id="rId13"/>
    <p:sldId id="294" r:id="rId14"/>
    <p:sldId id="295" r:id="rId15"/>
    <p:sldId id="309" r:id="rId16"/>
    <p:sldId id="310" r:id="rId17"/>
    <p:sldId id="313" r:id="rId18"/>
    <p:sldId id="314" r:id="rId19"/>
    <p:sldId id="315" r:id="rId20"/>
    <p:sldId id="316" r:id="rId21"/>
    <p:sldId id="317" r:id="rId22"/>
    <p:sldId id="318" r:id="rId23"/>
    <p:sldId id="319" r:id="rId24"/>
    <p:sldId id="320" r:id="rId25"/>
    <p:sldId id="321" r:id="rId26"/>
    <p:sldId id="326" r:id="rId27"/>
    <p:sldId id="259" r:id="rId28"/>
    <p:sldId id="261" r:id="rId29"/>
    <p:sldId id="327" r:id="rId30"/>
    <p:sldId id="328" r:id="rId31"/>
    <p:sldId id="322" r:id="rId32"/>
    <p:sldId id="323" r:id="rId33"/>
    <p:sldId id="324" r:id="rId34"/>
    <p:sldId id="325" r:id="rId35"/>
    <p:sldId id="306" r:id="rId36"/>
    <p:sldId id="311" r:id="rId37"/>
    <p:sldId id="312" r:id="rId38"/>
    <p:sldId id="304" r:id="rId39"/>
    <p:sldId id="30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0" d="100"/>
          <a:sy n="60" d="100"/>
        </p:scale>
        <p:origin x="-68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93C656-345C-44FC-B7B7-C24D7E495076}" type="datetimeFigureOut">
              <a:rPr lang="en-US" smtClean="0"/>
              <a:pPr/>
              <a:t>11/26/2014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E7AE76-1315-4131-908F-1810A1E5A1CA}" type="slidenum">
              <a:rPr lang="en-US" smtClean="0"/>
              <a:pPr/>
              <a:t>‹#›</a:t>
            </a:fld>
            <a:endParaRPr lang="en-US"/>
          </a:p>
        </p:txBody>
      </p:sp>
    </p:spTree>
    <p:extLst>
      <p:ext uri="{BB962C8B-B14F-4D97-AF65-F5344CB8AC3E}">
        <p14:creationId xmlns:p14="http://schemas.microsoft.com/office/powerpoint/2010/main" val="99764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Ky</a:t>
            </a:r>
            <a:r>
              <a:rPr lang="en-US" dirty="0" smtClean="0"/>
              <a:t> is at the tip of the quantal trace</a:t>
            </a:r>
            <a:endParaRPr lang="en-US" dirty="0"/>
          </a:p>
        </p:txBody>
      </p:sp>
      <p:sp>
        <p:nvSpPr>
          <p:cNvPr id="4" name="Slide Number Placeholder 3"/>
          <p:cNvSpPr>
            <a:spLocks noGrp="1"/>
          </p:cNvSpPr>
          <p:nvPr>
            <p:ph type="sldNum" sz="quarter" idx="10"/>
          </p:nvPr>
        </p:nvSpPr>
        <p:spPr/>
        <p:txBody>
          <a:bodyPr/>
          <a:lstStyle/>
          <a:p>
            <a:fld id="{A356252F-8EA4-4E91-992F-61DCD72CF6E6}" type="slidenum">
              <a:rPr lang="en-US" smtClean="0"/>
              <a:pPr/>
              <a:t>2</a:t>
            </a:fld>
            <a:endParaRPr lang="en-US"/>
          </a:p>
        </p:txBody>
      </p:sp>
    </p:spTree>
    <p:extLst>
      <p:ext uri="{BB962C8B-B14F-4D97-AF65-F5344CB8AC3E}">
        <p14:creationId xmlns:p14="http://schemas.microsoft.com/office/powerpoint/2010/main" val="1609236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786314-85D7-4D01-9B93-F70DC461EEB5}" type="slidenum">
              <a:rPr lang="en-US"/>
              <a:pPr/>
              <a:t>17</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9108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D2DAE3-38CE-43A0-B331-46FB4F6133C8}" type="slidenum">
              <a:rPr lang="en-US"/>
              <a:pPr/>
              <a:t>18</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t>Given two synapses. One saturated one not. Saturdated one might give a slight larger amp, given more receptors get bound, then probably one will see a broader and flatter peak. Receptor /transmitter rebound-not cleared and activation/inactivation would occur.</a:t>
            </a:r>
          </a:p>
        </p:txBody>
      </p:sp>
    </p:spTree>
    <p:extLst>
      <p:ext uri="{BB962C8B-B14F-4D97-AF65-F5344CB8AC3E}">
        <p14:creationId xmlns:p14="http://schemas.microsoft.com/office/powerpoint/2010/main" val="1859200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FA78FE-95B7-4E7B-96FB-BEFD5D3EA60F}" type="slidenum">
              <a:rPr lang="en-US"/>
              <a:pPr/>
              <a:t>19</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t>Smaller EPSC with same time constant.</a:t>
            </a:r>
          </a:p>
        </p:txBody>
      </p:sp>
    </p:spTree>
    <p:extLst>
      <p:ext uri="{BB962C8B-B14F-4D97-AF65-F5344CB8AC3E}">
        <p14:creationId xmlns:p14="http://schemas.microsoft.com/office/powerpoint/2010/main" val="96150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0129E-F606-449B-BF3F-379D1D56C9B8}" type="slidenum">
              <a:rPr lang="en-US"/>
              <a:pPr/>
              <a:t>20</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en-US"/>
              <a:t>Shorter and braoder. Time constant reduced or two curves</a:t>
            </a:r>
          </a:p>
        </p:txBody>
      </p:sp>
    </p:spTree>
    <p:extLst>
      <p:ext uri="{BB962C8B-B14F-4D97-AF65-F5344CB8AC3E}">
        <p14:creationId xmlns:p14="http://schemas.microsoft.com/office/powerpoint/2010/main" val="235159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F0BDC-CEE1-45D4-98B2-BEB08D728AC1}" type="slidenum">
              <a:rPr lang="en-US"/>
              <a:pPr/>
              <a:t>21</a:t>
            </a:fld>
            <a:endParaRPr 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7450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BF70B1-0115-40A6-87D2-FE83FBA69DFE}" type="slidenum">
              <a:rPr lang="en-US"/>
              <a:pPr/>
              <a:t>22</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28885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9269CB-48E7-4109-8626-ED51A7B5622E}" type="slidenum">
              <a:rPr lang="en-US"/>
              <a:pPr/>
              <a:t>23</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23000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C15426-F760-43EF-A717-47F1221CF86E}" type="slidenum">
              <a:rPr lang="en-US"/>
              <a:pPr/>
              <a:t>24</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3807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C8E8B-7463-4253-821E-ADC1015AA47C}" type="slidenum">
              <a:rPr lang="en-US"/>
              <a:pPr/>
              <a:t>29</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en-US"/>
              <a:t>So how to test such possibilities? Density with exogenous application. But the other issues are more difficult. In addition one has to think of structure of the synapses. Both pre and post as the effect the recordings and which type of recording is made.</a:t>
            </a:r>
          </a:p>
          <a:p>
            <a:endParaRPr lang="en-US"/>
          </a:p>
        </p:txBody>
      </p:sp>
    </p:spTree>
    <p:extLst>
      <p:ext uri="{BB962C8B-B14F-4D97-AF65-F5344CB8AC3E}">
        <p14:creationId xmlns:p14="http://schemas.microsoft.com/office/powerpoint/2010/main" val="1297264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C53005-B857-46C7-AB21-9F8005B554E7}" type="slidenum">
              <a:rPr lang="en-US"/>
              <a:pPr/>
              <a:t>30</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021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BC48D22-65AD-4261-80DD-160BF1CFA2D1}" type="slidenum">
              <a:rPr lang="en-US" altLang="en-US" sz="1200">
                <a:solidFill>
                  <a:srgbClr val="000000"/>
                </a:solidFill>
              </a:rPr>
              <a:pPr eaLnBrk="1" hangingPunct="1"/>
              <a:t>6</a:t>
            </a:fld>
            <a:endParaRPr lang="en-US" altLang="en-US" sz="1200">
              <a:solidFill>
                <a:srgbClr val="000000"/>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92700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7FE7E-1218-4E8E-84BA-35EBCD168879}" type="slidenum">
              <a:rPr lang="en-US"/>
              <a:pPr/>
              <a:t>31</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52961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265B5-763A-402D-AAC9-403B41B0422B}" type="slidenum">
              <a:rPr lang="en-US"/>
              <a:pPr/>
              <a:t>32</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9891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AB64756C-C31F-4FFE-98D8-D653091E1D65}" type="slidenum">
              <a:rPr lang="en-US" altLang="en-US" sz="1200">
                <a:solidFill>
                  <a:srgbClr val="000000"/>
                </a:solidFill>
              </a:rPr>
              <a:pPr eaLnBrk="1" hangingPunct="1"/>
              <a:t>33</a:t>
            </a:fld>
            <a:endParaRPr lang="en-US" altLang="en-US" sz="1200">
              <a:solidFill>
                <a:srgbClr val="000000"/>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97119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C8912A9-29C4-4F3B-A889-F71101E3192E}" type="slidenum">
              <a:rPr lang="en-US" altLang="en-US" sz="1200"/>
              <a:pPr eaLnBrk="1" hangingPunct="1"/>
              <a:t>34</a:t>
            </a:fld>
            <a:endParaRPr lang="en-US" altLang="en-US" sz="1200"/>
          </a:p>
        </p:txBody>
      </p:sp>
    </p:spTree>
    <p:extLst>
      <p:ext uri="{BB962C8B-B14F-4D97-AF65-F5344CB8AC3E}">
        <p14:creationId xmlns:p14="http://schemas.microsoft.com/office/powerpoint/2010/main" val="2060019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457B7C-A4B5-4E33-9B75-BECFA503EEF0}" type="slidenum">
              <a:rPr lang="en-US"/>
              <a:pPr/>
              <a:t>35</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64150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38AABA1-4ED8-4D72-BAA6-9F2164725B1A}" type="slidenum">
              <a:rPr lang="en-US" altLang="en-US" sz="1200">
                <a:solidFill>
                  <a:srgbClr val="000000"/>
                </a:solidFill>
              </a:rPr>
              <a:pPr eaLnBrk="1" hangingPunct="1"/>
              <a:t>36</a:t>
            </a:fld>
            <a:endParaRPr lang="en-US" altLang="en-US" sz="1200">
              <a:solidFill>
                <a:srgbClr val="000000"/>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35198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83AE3BE6-8536-4914-BD0D-4672396C29F5}" type="slidenum">
              <a:rPr lang="en-US" altLang="en-US" sz="1200">
                <a:solidFill>
                  <a:srgbClr val="000000"/>
                </a:solidFill>
              </a:rPr>
              <a:pPr eaLnBrk="1" hangingPunct="1"/>
              <a:t>37</a:t>
            </a:fld>
            <a:endParaRPr lang="en-US" altLang="en-US" sz="1200">
              <a:solidFill>
                <a:srgbClr val="000000"/>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01159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0C645E4-70DC-4374-9E86-B7B92A3143E2}" type="slidenum">
              <a:rPr lang="en-US" altLang="en-US" sz="1200"/>
              <a:pPr eaLnBrk="1" hangingPunct="1"/>
              <a:t>7</a:t>
            </a:fld>
            <a:endParaRPr lang="en-US" alt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459452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4D65A68-14D1-4E4F-B7D0-F80AEDDF663A}" type="slidenum">
              <a:rPr lang="en-US" altLang="en-US" sz="1200"/>
              <a:pPr eaLnBrk="1" hangingPunct="1"/>
              <a:t>9</a:t>
            </a:fld>
            <a:endParaRPr lang="en-US" altLang="en-US" sz="1200"/>
          </a:p>
        </p:txBody>
      </p:sp>
    </p:spTree>
    <p:extLst>
      <p:ext uri="{BB962C8B-B14F-4D97-AF65-F5344CB8AC3E}">
        <p14:creationId xmlns:p14="http://schemas.microsoft.com/office/powerpoint/2010/main" val="59589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AEF9BE4-651E-4C78-94C4-A179239DE4AF}" type="slidenum">
              <a:rPr lang="en-US" altLang="en-US" sz="1200"/>
              <a:pPr eaLnBrk="1" hangingPunct="1"/>
              <a:t>10</a:t>
            </a:fld>
            <a:endParaRPr lang="en-US" altLang="en-US" sz="1200"/>
          </a:p>
        </p:txBody>
      </p:sp>
    </p:spTree>
    <p:extLst>
      <p:ext uri="{BB962C8B-B14F-4D97-AF65-F5344CB8AC3E}">
        <p14:creationId xmlns:p14="http://schemas.microsoft.com/office/powerpoint/2010/main" val="1669951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A836767-41A3-42C3-842B-D2F6D4CB3CE9}" type="slidenum">
              <a:rPr lang="en-US" altLang="en-US" sz="1200"/>
              <a:pPr eaLnBrk="1" hangingPunct="1"/>
              <a:t>13</a:t>
            </a:fld>
            <a:endParaRPr lang="en-US" altLang="en-US" sz="1200"/>
          </a:p>
        </p:txBody>
      </p:sp>
    </p:spTree>
    <p:extLst>
      <p:ext uri="{BB962C8B-B14F-4D97-AF65-F5344CB8AC3E}">
        <p14:creationId xmlns:p14="http://schemas.microsoft.com/office/powerpoint/2010/main" val="1024148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A836767-41A3-42C3-842B-D2F6D4CB3CE9}" type="slidenum">
              <a:rPr lang="en-US" altLang="en-US" sz="1200"/>
              <a:pPr eaLnBrk="1" hangingPunct="1"/>
              <a:t>14</a:t>
            </a:fld>
            <a:endParaRPr lang="en-US" altLang="en-US" sz="1200"/>
          </a:p>
        </p:txBody>
      </p:sp>
    </p:spTree>
    <p:extLst>
      <p:ext uri="{BB962C8B-B14F-4D97-AF65-F5344CB8AC3E}">
        <p14:creationId xmlns:p14="http://schemas.microsoft.com/office/powerpoint/2010/main" val="3816333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9B672C-A8A8-47D8-9226-4937E4B5F522}" type="slidenum">
              <a:rPr lang="en-US"/>
              <a:pPr/>
              <a:t>15</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957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A2B003-38BD-4363-8659-6AA349DA44D4}" type="slidenum">
              <a:rPr lang="en-US"/>
              <a:pPr/>
              <a:t>16</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365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363B4C-A78E-4D93-8EC1-E24B4016DD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2051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5A1F86-0C9A-4A0B-9431-9C94E01B97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4280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38369D-1D76-40A4-AA30-748DBCFFB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580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77A31A-1584-42BC-B128-93782DB781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5177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A4D6E44-D1F7-41F1-BE2B-6C10260E24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8731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A9606A7-3D54-4019-A80E-2F3787C7F7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756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E387FE6-962A-4AC0-BB4B-D7060E44A9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660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30F005-958E-4253-BDE6-5C4130F86C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302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0967B7-AB59-4DF0-B85E-52A9D13B80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089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9E1710-4CE0-4BD0-A8F7-56C5D20950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357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7F56D1-794A-4EAE-ABF0-6E87A7118E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3158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C5B4A9-914A-43AC-9632-19CE03EB70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7334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DC9ABC6-56EC-4B29-94DA-20637B5EE4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694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09906E-339B-47D1-AB33-5453DF7A4F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7553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4363B4C-A78E-4D93-8EC1-E24B4016DD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897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5A1F86-0C9A-4A0B-9431-9C94E01B97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9043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F38369D-1D76-40A4-AA30-748DBCFFB2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276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77A31A-1584-42BC-B128-93782DB781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0866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A4D6E44-D1F7-41F1-BE2B-6C10260E24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690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A9606A7-3D54-4019-A80E-2F3787C7F7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8694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E387FE6-962A-4AC0-BB4B-D7060E44A9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353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130F005-958E-4253-BDE6-5C4130F86C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2883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0967B7-AB59-4DF0-B85E-52A9D13B80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88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9E1710-4CE0-4BD0-A8F7-56C5D20950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634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7F56D1-794A-4EAE-ABF0-6E87A7118E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1375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C5B4A9-914A-43AC-9632-19CE03EB70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017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DC9ABC6-56EC-4B29-94DA-20637B5EE4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1619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09906E-339B-47D1-AB33-5453DF7A4F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5224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6F8D1C-AE3A-46A6-B1C3-62569497FC23}" type="datetimeFigureOut">
              <a:rPr lang="en-US" smtClean="0"/>
              <a:pPr/>
              <a:t>11/26/2014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53C0BD-4454-48E5-B5A4-FF97E68116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F8D1C-AE3A-46A6-B1C3-62569497FC23}" type="datetimeFigureOut">
              <a:rPr lang="en-US" smtClean="0"/>
              <a:pPr/>
              <a:t>11/26/2014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3C0BD-4454-48E5-B5A4-FF97E68116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F987985-0929-4A59-8C83-264356CB18B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33443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F987985-0929-4A59-8C83-264356CB18B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632448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wveHR8jKTac&amp;feature=youtu.be" TargetMode="External"/><Relationship Id="rId2" Type="http://schemas.openxmlformats.org/officeDocument/2006/relationships/hyperlink" Target="http://www.youtube.com/watch?v=zvvvoCccII0&amp;feature=youtu.be" TargetMode="External"/><Relationship Id="rId1" Type="http://schemas.openxmlformats.org/officeDocument/2006/relationships/slideLayout" Target="../slideLayouts/slideLayout2.xml"/><Relationship Id="rId4" Type="http://schemas.openxmlformats.org/officeDocument/2006/relationships/hyperlink" Target="http://www.youtube.com/watch?v=EqpIhdTjSYM&amp;feature=youtu.b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hyperlink" Target="http://web.as.uky.edu/Biology/faculty/cooper/Citizen%20Science%20folder/CitizenScienceProjectPage.ht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8.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7.png"/><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png"/><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Citizen science with high school students and adults from around the world participating in analysis of synaptic transmission</a:t>
            </a:r>
          </a:p>
        </p:txBody>
      </p:sp>
      <p:pic>
        <p:nvPicPr>
          <p:cNvPr id="4" name="Picture 3" descr="quantal background.jpg"/>
          <p:cNvPicPr>
            <a:picLocks noChangeAspect="1"/>
          </p:cNvPicPr>
          <p:nvPr/>
        </p:nvPicPr>
        <p:blipFill>
          <a:blip r:embed="rId2" cstate="print"/>
          <a:stretch>
            <a:fillRect/>
          </a:stretch>
        </p:blipFill>
        <p:spPr>
          <a:xfrm>
            <a:off x="609600" y="1371600"/>
            <a:ext cx="6113879" cy="4918582"/>
          </a:xfrm>
          <a:prstGeom prst="rect">
            <a:avLst/>
          </a:prstGeom>
        </p:spPr>
      </p:pic>
      <p:sp>
        <p:nvSpPr>
          <p:cNvPr id="3" name="TextBox 2"/>
          <p:cNvSpPr txBox="1"/>
          <p:nvPr/>
        </p:nvSpPr>
        <p:spPr>
          <a:xfrm>
            <a:off x="5638800" y="5562600"/>
            <a:ext cx="3276599" cy="1015663"/>
          </a:xfrm>
          <a:prstGeom prst="rect">
            <a:avLst/>
          </a:prstGeom>
          <a:noFill/>
        </p:spPr>
        <p:txBody>
          <a:bodyPr wrap="square" rtlCol="0">
            <a:spAutoFit/>
          </a:bodyPr>
          <a:lstStyle/>
          <a:p>
            <a:r>
              <a:rPr lang="en-US" sz="1200" dirty="0" smtClean="0"/>
              <a:t>R.L. Cooper</a:t>
            </a:r>
            <a:r>
              <a:rPr lang="en-US" sz="1200" dirty="0"/>
              <a:t>, </a:t>
            </a:r>
            <a:r>
              <a:rPr lang="en-US" sz="1200" dirty="0" err="1" smtClean="0"/>
              <a:t>Z.R.Majeed</a:t>
            </a:r>
            <a:r>
              <a:rPr lang="en-US" sz="1200" dirty="0"/>
              <a:t>, </a:t>
            </a:r>
            <a:r>
              <a:rPr lang="en-US" sz="1200" dirty="0" smtClean="0"/>
              <a:t>C. </a:t>
            </a:r>
            <a:r>
              <a:rPr lang="en-US" sz="1200" dirty="0"/>
              <a:t>Malloy, </a:t>
            </a:r>
            <a:r>
              <a:rPr lang="en-US" sz="1200" dirty="0" smtClean="0"/>
              <a:t>D. </a:t>
            </a:r>
            <a:r>
              <a:rPr lang="en-US" sz="1200" dirty="0"/>
              <a:t>Potts, </a:t>
            </a:r>
            <a:r>
              <a:rPr lang="en-US" sz="1200" dirty="0" smtClean="0"/>
              <a:t> K. </a:t>
            </a:r>
            <a:r>
              <a:rPr lang="en-US" sz="1200" dirty="0" err="1" smtClean="0"/>
              <a:t>Zeidler</a:t>
            </a:r>
            <a:r>
              <a:rPr lang="en-US" sz="1200" dirty="0" smtClean="0"/>
              <a:t>-Watters, R.M.  </a:t>
            </a:r>
            <a:r>
              <a:rPr lang="en-US" sz="1200" dirty="0"/>
              <a:t>Krall, </a:t>
            </a:r>
            <a:r>
              <a:rPr lang="en-US" sz="1200" dirty="0" smtClean="0"/>
              <a:t>D. </a:t>
            </a:r>
            <a:r>
              <a:rPr lang="en-US" sz="1200" dirty="0"/>
              <a:t>Johnson, </a:t>
            </a:r>
            <a:r>
              <a:rPr lang="en-US" sz="1200" dirty="0" smtClean="0"/>
              <a:t>S. </a:t>
            </a:r>
            <a:r>
              <a:rPr lang="en-US" sz="1200" dirty="0"/>
              <a:t>Mayo, </a:t>
            </a:r>
            <a:r>
              <a:rPr lang="en-US" sz="1200" dirty="0" smtClean="0"/>
              <a:t>G. </a:t>
            </a:r>
            <a:r>
              <a:rPr lang="en-US" sz="1200" dirty="0" err="1"/>
              <a:t>Zwanzig</a:t>
            </a:r>
            <a:r>
              <a:rPr lang="en-US" sz="1200" dirty="0"/>
              <a:t>, </a:t>
            </a:r>
            <a:r>
              <a:rPr lang="en-US" sz="1200" dirty="0" smtClean="0"/>
              <a:t>H. Anderson, W. </a:t>
            </a:r>
            <a:r>
              <a:rPr lang="en-US" sz="1200" dirty="0" err="1"/>
              <a:t>Colgan</a:t>
            </a:r>
            <a:r>
              <a:rPr lang="en-US" sz="1200" dirty="0"/>
              <a:t> III</a:t>
            </a:r>
            <a:r>
              <a:rPr lang="en-US" sz="1200" dirty="0" smtClean="0"/>
              <a:t>, W.-Y. </a:t>
            </a:r>
            <a:r>
              <a:rPr lang="en-US" sz="1200" dirty="0"/>
              <a:t>Chung, </a:t>
            </a:r>
            <a:r>
              <a:rPr lang="en-US" sz="1200" dirty="0" smtClean="0"/>
              <a:t>A. </a:t>
            </a:r>
            <a:r>
              <a:rPr lang="en-US" sz="1200" dirty="0" err="1"/>
              <a:t>Megighian</a:t>
            </a:r>
            <a:r>
              <a:rPr lang="en-US" sz="1200" dirty="0"/>
              <a:t>, </a:t>
            </a:r>
            <a:r>
              <a:rPr lang="en-US" sz="1200" dirty="0" smtClean="0"/>
              <a:t> </a:t>
            </a:r>
            <a:r>
              <a:rPr lang="en-US" sz="1200" dirty="0"/>
              <a:t>and </a:t>
            </a:r>
            <a:r>
              <a:rPr lang="en-US" sz="1200" dirty="0" smtClean="0"/>
              <a:t>E.E. </a:t>
            </a:r>
            <a:r>
              <a:rPr lang="en-US" sz="1200" dirty="0" err="1" smtClean="0"/>
              <a:t>Dupont-Versteegden</a:t>
            </a:r>
            <a:r>
              <a:rPr lang="en-US" sz="1200" dirty="0" smtClean="0"/>
              <a:t> </a:t>
            </a:r>
            <a:endParaRPr lang="en-US" sz="1200" dirty="0"/>
          </a:p>
        </p:txBody>
      </p:sp>
      <p:pic>
        <p:nvPicPr>
          <p:cNvPr id="1026" name="Picture 2" descr="https://ci6.googleusercontent.com/proxy/vaSOzr77eJOdbULVv5smOICOVMvdB7WTmZS9mPJ-kSYmI_oN_MAerbben6oCw1j-ML6-UOhW3422OD5lMe1h9ILSThWjwwQW-DV5UNv9FqJR9t4jkIWV__OAfvB03orpglXnskW5zg=s0-d-e1-ft#http://gallery.mailchimp.com/4ccb66c6fa9f1d1729053966a/images/SICBNewsHeader.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190" y="1371600"/>
            <a:ext cx="3056951" cy="833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gu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59499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38600" y="2590800"/>
            <a:ext cx="914400" cy="338554"/>
          </a:xfrm>
          <a:prstGeom prst="rect">
            <a:avLst/>
          </a:prstGeom>
          <a:solidFill>
            <a:schemeClr val="bg1"/>
          </a:solidFill>
        </p:spPr>
        <p:txBody>
          <a:bodyPr wrap="square" rtlCol="0">
            <a:spAutoFit/>
          </a:bodyPr>
          <a:lstStyle/>
          <a:p>
            <a:r>
              <a:rPr lang="en-US" sz="1600" b="1" dirty="0" smtClean="0"/>
              <a:t>Drug X</a:t>
            </a:r>
            <a:endParaRPr lang="en-US" sz="1600" b="1" dirty="0"/>
          </a:p>
        </p:txBody>
      </p:sp>
      <p:sp>
        <p:nvSpPr>
          <p:cNvPr id="4" name="TextBox 3"/>
          <p:cNvSpPr txBox="1"/>
          <p:nvPr/>
        </p:nvSpPr>
        <p:spPr>
          <a:xfrm>
            <a:off x="5867400" y="2469539"/>
            <a:ext cx="1828800" cy="338554"/>
          </a:xfrm>
          <a:prstGeom prst="rect">
            <a:avLst/>
          </a:prstGeom>
          <a:solidFill>
            <a:schemeClr val="bg1"/>
          </a:solidFill>
        </p:spPr>
        <p:txBody>
          <a:bodyPr wrap="square" rtlCol="0">
            <a:spAutoFit/>
          </a:bodyPr>
          <a:lstStyle/>
          <a:p>
            <a:r>
              <a:rPr lang="en-US" sz="1600" b="1" dirty="0" smtClean="0"/>
              <a:t>Wash out of Drug X </a:t>
            </a:r>
            <a:endParaRPr lang="en-US" sz="1600" b="1" dirty="0"/>
          </a:p>
        </p:txBody>
      </p:sp>
    </p:spTree>
    <p:extLst>
      <p:ext uri="{BB962C8B-B14F-4D97-AF65-F5344CB8AC3E}">
        <p14:creationId xmlns:p14="http://schemas.microsoft.com/office/powerpoint/2010/main" val="1433310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Student-subfolders\WenHui\leg extensor\JOVE leg extensor\Figure 16 Focal traces.tif"/>
          <p:cNvPicPr/>
          <p:nvPr/>
        </p:nvPicPr>
        <p:blipFill>
          <a:blip r:embed="rId2" cstate="print"/>
          <a:srcRect b="28667"/>
          <a:stretch>
            <a:fillRect/>
          </a:stretch>
        </p:blipFill>
        <p:spPr bwMode="auto">
          <a:xfrm>
            <a:off x="5410200" y="762000"/>
            <a:ext cx="2943225" cy="2066979"/>
          </a:xfrm>
          <a:prstGeom prst="rect">
            <a:avLst/>
          </a:prstGeom>
          <a:noFill/>
          <a:ln w="9525">
            <a:noFill/>
            <a:miter lim="800000"/>
            <a:headEnd/>
            <a:tailEnd/>
          </a:ln>
        </p:spPr>
      </p:pic>
      <p:sp>
        <p:nvSpPr>
          <p:cNvPr id="3" name="Content Placeholder 2"/>
          <p:cNvSpPr>
            <a:spLocks noGrp="1"/>
          </p:cNvSpPr>
          <p:nvPr>
            <p:ph idx="1"/>
          </p:nvPr>
        </p:nvSpPr>
        <p:spPr>
          <a:xfrm>
            <a:off x="257532" y="5367272"/>
            <a:ext cx="8333088" cy="1295400"/>
          </a:xfrm>
        </p:spPr>
        <p:txBody>
          <a:bodyPr>
            <a:normAutofit/>
          </a:bodyPr>
          <a:lstStyle/>
          <a:p>
            <a:pPr>
              <a:buNone/>
            </a:pPr>
            <a:r>
              <a:rPr lang="en-US" b="1" dirty="0"/>
              <a:t>	</a:t>
            </a:r>
            <a:r>
              <a:rPr lang="en-US" sz="2000" dirty="0"/>
              <a:t>All three methods presented have drawbacks and one method may prove to be a better measure than another depending of the quality of the recordings  and nature of the synaptic transmission</a:t>
            </a:r>
            <a:r>
              <a:rPr lang="en-US" sz="2000" dirty="0" smtClean="0"/>
              <a:t>.</a:t>
            </a:r>
            <a:endParaRPr lang="en-US" sz="2000" dirty="0"/>
          </a:p>
        </p:txBody>
      </p:sp>
      <p:grpSp>
        <p:nvGrpSpPr>
          <p:cNvPr id="2" name="Group 3"/>
          <p:cNvGrpSpPr/>
          <p:nvPr/>
        </p:nvGrpSpPr>
        <p:grpSpPr>
          <a:xfrm>
            <a:off x="643974" y="2819400"/>
            <a:ext cx="7856051" cy="826532"/>
            <a:chOff x="533400" y="2133600"/>
            <a:chExt cx="7856051" cy="826532"/>
          </a:xfrm>
        </p:grpSpPr>
        <p:sp>
          <p:nvSpPr>
            <p:cNvPr id="5" name="TextBox 4"/>
            <p:cNvSpPr txBox="1"/>
            <p:nvPr/>
          </p:nvSpPr>
          <p:spPr>
            <a:xfrm>
              <a:off x="533400" y="2362200"/>
              <a:ext cx="243932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Mean quantal content =</a:t>
              </a:r>
              <a:endParaRPr lang="en-US" dirty="0"/>
            </a:p>
          </p:txBody>
        </p:sp>
        <p:sp>
          <p:nvSpPr>
            <p:cNvPr id="6" name="TextBox 5"/>
            <p:cNvSpPr txBox="1"/>
            <p:nvPr/>
          </p:nvSpPr>
          <p:spPr>
            <a:xfrm>
              <a:off x="2872684" y="2133600"/>
              <a:ext cx="551676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 (# of failures)(0) + (# of singles)(1)+ (# of doubles)(2)…</a:t>
              </a:r>
              <a:endParaRPr lang="en-US" dirty="0"/>
            </a:p>
          </p:txBody>
        </p:sp>
        <p:sp>
          <p:nvSpPr>
            <p:cNvPr id="7" name="TextBox 6"/>
            <p:cNvSpPr txBox="1"/>
            <p:nvPr/>
          </p:nvSpPr>
          <p:spPr>
            <a:xfrm>
              <a:off x="3352800" y="2590800"/>
              <a:ext cx="303615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Total number of stimulus trials</a:t>
              </a:r>
              <a:endParaRPr lang="en-US" dirty="0"/>
            </a:p>
          </p:txBody>
        </p:sp>
        <p:cxnSp>
          <p:nvCxnSpPr>
            <p:cNvPr id="8" name="Straight Connector 7"/>
            <p:cNvCxnSpPr/>
            <p:nvPr/>
          </p:nvCxnSpPr>
          <p:spPr>
            <a:xfrm>
              <a:off x="2971800" y="2590800"/>
              <a:ext cx="518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8"/>
          <p:cNvGrpSpPr/>
          <p:nvPr/>
        </p:nvGrpSpPr>
        <p:grpSpPr>
          <a:xfrm>
            <a:off x="553380" y="4572000"/>
            <a:ext cx="8037240" cy="750332"/>
            <a:chOff x="685800" y="3657600"/>
            <a:chExt cx="8037240" cy="750332"/>
          </a:xfrm>
        </p:grpSpPr>
        <p:sp>
          <p:nvSpPr>
            <p:cNvPr id="10" name="TextBox 12"/>
            <p:cNvSpPr txBox="1"/>
            <p:nvPr/>
          </p:nvSpPr>
          <p:spPr>
            <a:xfrm>
              <a:off x="685800" y="3821668"/>
              <a:ext cx="243932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Mean quantal content =</a:t>
              </a:r>
              <a:endParaRPr lang="en-US" dirty="0"/>
            </a:p>
          </p:txBody>
        </p:sp>
        <p:sp>
          <p:nvSpPr>
            <p:cNvPr id="11" name="TextBox 13"/>
            <p:cNvSpPr txBox="1"/>
            <p:nvPr/>
          </p:nvSpPr>
          <p:spPr>
            <a:xfrm>
              <a:off x="3276600" y="3657600"/>
              <a:ext cx="500957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Mean amplitude (or area) of evoked quantal events</a:t>
              </a:r>
              <a:endParaRPr lang="en-US" dirty="0"/>
            </a:p>
          </p:txBody>
        </p:sp>
        <p:sp>
          <p:nvSpPr>
            <p:cNvPr id="12" name="TextBox 14"/>
            <p:cNvSpPr txBox="1"/>
            <p:nvPr/>
          </p:nvSpPr>
          <p:spPr>
            <a:xfrm>
              <a:off x="3124200" y="4038600"/>
              <a:ext cx="559884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Mean amplitude (or area) of spontaneous quantal events</a:t>
              </a:r>
              <a:endParaRPr lang="en-US" dirty="0"/>
            </a:p>
          </p:txBody>
        </p:sp>
        <p:cxnSp>
          <p:nvCxnSpPr>
            <p:cNvPr id="13" name="Straight Connector 12"/>
            <p:cNvCxnSpPr/>
            <p:nvPr/>
          </p:nvCxnSpPr>
          <p:spPr>
            <a:xfrm>
              <a:off x="3124200" y="4050268"/>
              <a:ext cx="518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Picture 13" descr="C:\Student-subfolders\WenHui\leg extensor\JOVE leg extensor\Figure 16 Focal traces.tif"/>
          <p:cNvPicPr/>
          <p:nvPr/>
        </p:nvPicPr>
        <p:blipFill>
          <a:blip r:embed="rId2" cstate="print"/>
          <a:srcRect t="73110" r="5905"/>
          <a:stretch>
            <a:fillRect/>
          </a:stretch>
        </p:blipFill>
        <p:spPr bwMode="auto">
          <a:xfrm>
            <a:off x="1157287" y="1600200"/>
            <a:ext cx="3414713" cy="1152579"/>
          </a:xfrm>
          <a:prstGeom prst="rect">
            <a:avLst/>
          </a:prstGeom>
          <a:noFill/>
          <a:ln w="9525">
            <a:noFill/>
            <a:miter lim="800000"/>
            <a:headEnd/>
            <a:tailEnd/>
          </a:ln>
        </p:spPr>
      </p:pic>
      <p:sp>
        <p:nvSpPr>
          <p:cNvPr id="15" name="TextBox 14"/>
          <p:cNvSpPr txBox="1"/>
          <p:nvPr/>
        </p:nvSpPr>
        <p:spPr>
          <a:xfrm>
            <a:off x="609600" y="228600"/>
            <a:ext cx="7391400" cy="1200329"/>
          </a:xfrm>
          <a:prstGeom prst="rect">
            <a:avLst/>
          </a:prstGeom>
          <a:noFill/>
        </p:spPr>
        <p:txBody>
          <a:bodyPr wrap="square" rtlCol="0">
            <a:spAutoFit/>
          </a:bodyPr>
          <a:lstStyle/>
          <a:p>
            <a:r>
              <a:rPr lang="en-US" dirty="0" smtClean="0"/>
              <a:t>In the case of the low output nerve terminal, a direct counting method of estimating mean quantal content is possible. The following equation is commonly utilized:</a:t>
            </a:r>
          </a:p>
          <a:p>
            <a:endParaRPr lang="en-US" dirty="0"/>
          </a:p>
        </p:txBody>
      </p:sp>
      <p:sp>
        <p:nvSpPr>
          <p:cNvPr id="16" name="TextBox 15"/>
          <p:cNvSpPr txBox="1"/>
          <p:nvPr/>
        </p:nvSpPr>
        <p:spPr>
          <a:xfrm>
            <a:off x="152401" y="3678847"/>
            <a:ext cx="8991599" cy="923330"/>
          </a:xfrm>
          <a:prstGeom prst="rect">
            <a:avLst/>
          </a:prstGeom>
          <a:noFill/>
        </p:spPr>
        <p:txBody>
          <a:bodyPr wrap="square" rtlCol="0">
            <a:spAutoFit/>
          </a:bodyPr>
          <a:lstStyle/>
          <a:p>
            <a:r>
              <a:rPr lang="en-US" dirty="0" smtClean="0"/>
              <a:t>Two other approaches are to obtain the average peak amplitude of the evoked events and divided by the average of the spontaneous (single quantal) events.</a:t>
            </a:r>
          </a:p>
          <a:p>
            <a:pPr>
              <a:buNone/>
            </a:pPr>
            <a:r>
              <a:rPr lang="en-US" dirty="0" smtClean="0"/>
              <a:t> </a:t>
            </a:r>
            <a:endParaRPr lang="en-US" dirty="0"/>
          </a:p>
        </p:txBody>
      </p:sp>
      <p:sp>
        <p:nvSpPr>
          <p:cNvPr id="18" name="Rectangle 17"/>
          <p:cNvSpPr/>
          <p:nvPr/>
        </p:nvSpPr>
        <p:spPr>
          <a:xfrm>
            <a:off x="5334000" y="2590800"/>
            <a:ext cx="914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2000" y="1219200"/>
            <a:ext cx="1295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304800" y="134779"/>
            <a:ext cx="8077200" cy="64325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Detailed analysis for direct counting, peak amplitude and area measures are shown in an educational video in three series which was initially produced to teach students in a neurophysiology lab. </a:t>
            </a:r>
          </a:p>
          <a:p>
            <a:pPr marL="0" marR="0" lvl="0" indent="0" algn="l" defTabSz="914400" rtl="0" eaLnBrk="1" fontAlgn="base" latinLnBrk="0" hangingPunct="1">
              <a:lnSpc>
                <a:spcPct val="100000"/>
              </a:lnSpc>
              <a:spcBef>
                <a:spcPct val="0"/>
              </a:spcBef>
              <a:spcAft>
                <a:spcPct val="0"/>
              </a:spcAft>
              <a:buClrTx/>
              <a:buSzTx/>
              <a:buFontTx/>
              <a:buNone/>
              <a:tabLst/>
            </a:pPr>
            <a:endParaRPr lang="en-US" sz="200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endParaRPr>
          </a:p>
          <a:p>
            <a:pPr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The first YouTube movie explains the preparations (</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2"/>
              </a:rPr>
              <a:t>http://www.youtube.com/watch?v=zvvvoCccII0&amp;feature=youtu.be</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p>
          <a:p>
            <a:pPr eaLnBrk="0" fontAlgn="base" hangingPunct="0">
              <a:spcBef>
                <a:spcPct val="0"/>
              </a:spcBef>
              <a:spcAft>
                <a:spcPct val="0"/>
              </a:spcAft>
            </a:pPr>
            <a:endParaRPr lang="en-US" sz="2000" dirty="0">
              <a:latin typeface="Arial" pitchFamily="34" charset="0"/>
              <a:ea typeface="Calibri" pitchFamily="34" charset="0"/>
              <a:cs typeface="Arial" pitchFamily="34" charset="0"/>
            </a:endParaRPr>
          </a:p>
          <a:p>
            <a:pPr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and the second YouTube movie the dissection procedures, (</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3"/>
              </a:rPr>
              <a:t>http://www.youtube.com/watch?v=wveHR8jKTac&amp;feature=youtu.be</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p>
          <a:p>
            <a:pPr eaLnBrk="0" fontAlgn="base" hangingPunct="0">
              <a:spcBef>
                <a:spcPct val="0"/>
              </a:spcBef>
              <a:spcAft>
                <a:spcPct val="0"/>
              </a:spcAft>
            </a:pPr>
            <a:endParaRPr lang="en-US" sz="2000" dirty="0">
              <a:latin typeface="Arial" pitchFamily="34" charset="0"/>
              <a:ea typeface="Calibri" pitchFamily="34" charset="0"/>
              <a:cs typeface="Arial" pitchFamily="34" charset="0"/>
            </a:endParaRPr>
          </a:p>
          <a:p>
            <a:pPr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while the third one shows the details of the quantal measures in the three approaches. </a:t>
            </a:r>
            <a:endParaRPr kumimoji="0" lang="en-US" sz="2000" b="0" i="0" u="none" strike="noStrike" cap="none" normalizeH="0" baseline="0" dirty="0" smtClean="0">
              <a:ln>
                <a:noFill/>
              </a:ln>
              <a:solidFill>
                <a:schemeClr val="tx1"/>
              </a:solidFill>
              <a:effectLst/>
              <a:latin typeface="Arial" pitchFamily="34" charset="0"/>
            </a:endParaRPr>
          </a:p>
          <a:p>
            <a:pPr lvl="0"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hlinkClick r:id="rId4"/>
              </a:rPr>
              <a:t>http://www.youtube.com/watch?v=EqpIhdTjSYM&amp;feature=youtu.be</a:t>
            </a:r>
            <a:r>
              <a:rPr kumimoji="0" lang="en-US" sz="2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a:p>
            <a:pPr lvl="0" eaLnBrk="0" fontAlgn="base" hangingPunct="0">
              <a:spcBef>
                <a:spcPct val="0"/>
              </a:spcBef>
              <a:spcAft>
                <a:spcPct val="0"/>
              </a:spcAft>
            </a:pPr>
            <a:endParaRPr lang="en-US" sz="2000" dirty="0">
              <a:latin typeface="Arial" pitchFamily="34" charset="0"/>
              <a:cs typeface="Arial" pitchFamily="34" charset="0"/>
            </a:endParaRPr>
          </a:p>
          <a:p>
            <a:pPr lvl="0" eaLnBrk="0" fontAlgn="base" hangingPunct="0">
              <a:spcBef>
                <a:spcPct val="0"/>
              </a:spcBef>
              <a:spcAft>
                <a:spcPct val="0"/>
              </a:spcAf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en-US" altLang="en-US" sz="2400" b="1" dirty="0" err="1">
                <a:solidFill>
                  <a:srgbClr val="FF0000"/>
                </a:solidFill>
              </a:rPr>
              <a:t>ADInstruments</a:t>
            </a:r>
            <a:r>
              <a:rPr lang="en-US" altLang="en-US" sz="2400" b="1" dirty="0">
                <a:solidFill>
                  <a:srgbClr val="FF0000"/>
                </a:solidFill>
              </a:rPr>
              <a:t> </a:t>
            </a:r>
            <a:r>
              <a:rPr lang="en-US" altLang="en-US" sz="2400" b="1" dirty="0" err="1" smtClean="0">
                <a:solidFill>
                  <a:srgbClr val="FF0000"/>
                </a:solidFill>
              </a:rPr>
              <a:t>LabChart</a:t>
            </a:r>
            <a:r>
              <a:rPr lang="en-US" altLang="en-US" sz="2400" b="1" dirty="0" smtClean="0">
                <a:solidFill>
                  <a:srgbClr val="FF0000"/>
                </a:solidFill>
              </a:rPr>
              <a:t> </a:t>
            </a:r>
            <a:r>
              <a:rPr lang="en-US" altLang="en-US" sz="2400" b="1" dirty="0">
                <a:solidFill>
                  <a:srgbClr val="FF0000"/>
                </a:solidFill>
              </a:rPr>
              <a:t>Reader runs on Windows and Macintosh OS, and may be used to analyze our datasets by anyone wanting to </a:t>
            </a:r>
            <a:r>
              <a:rPr lang="en-US" altLang="en-US" sz="2400" b="1" dirty="0" smtClean="0">
                <a:solidFill>
                  <a:srgbClr val="FF0000"/>
                </a:solidFill>
              </a:rPr>
              <a:t>participate.</a:t>
            </a:r>
            <a:endParaRPr kumimoji="0" lang="en-US" sz="2400" b="1" i="0" u="none" strike="noStrike" cap="none" normalizeH="0" baseline="0" dirty="0" smtClean="0">
              <a:ln>
                <a:noFill/>
              </a:ln>
              <a:solidFill>
                <a:srgbClr val="FF0000"/>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igure7"/>
          <p:cNvPicPr>
            <a:picLocks noChangeAspect="1" noChangeArrowheads="1"/>
          </p:cNvPicPr>
          <p:nvPr/>
        </p:nvPicPr>
        <p:blipFill rotWithShape="1">
          <a:blip r:embed="rId3">
            <a:extLst>
              <a:ext uri="{28A0092B-C50C-407E-A947-70E740481C1C}">
                <a14:useLocalDpi xmlns:a14="http://schemas.microsoft.com/office/drawing/2010/main" val="0"/>
              </a:ext>
            </a:extLst>
          </a:blip>
          <a:srcRect b="51694"/>
          <a:stretch/>
        </p:blipFill>
        <p:spPr bwMode="auto">
          <a:xfrm>
            <a:off x="609600" y="1676400"/>
            <a:ext cx="74378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419600" y="1447800"/>
            <a:ext cx="40386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0268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igure7"/>
          <p:cNvPicPr>
            <a:picLocks noChangeAspect="1" noChangeArrowheads="1"/>
          </p:cNvPicPr>
          <p:nvPr/>
        </p:nvPicPr>
        <p:blipFill rotWithShape="1">
          <a:blip r:embed="rId3">
            <a:extLst>
              <a:ext uri="{28A0092B-C50C-407E-A947-70E740481C1C}">
                <a14:useLocalDpi xmlns:a14="http://schemas.microsoft.com/office/drawing/2010/main" val="0"/>
              </a:ext>
            </a:extLst>
          </a:blip>
          <a:srcRect b="51694"/>
          <a:stretch/>
        </p:blipFill>
        <p:spPr bwMode="auto">
          <a:xfrm>
            <a:off x="609600" y="1676400"/>
            <a:ext cx="74378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935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34147"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34148" name="Line 4"/>
          <p:cNvSpPr>
            <a:spLocks noChangeShapeType="1"/>
          </p:cNvSpPr>
          <p:nvPr/>
        </p:nvSpPr>
        <p:spPr bwMode="auto">
          <a:xfrm>
            <a:off x="3124200" y="4191000"/>
            <a:ext cx="2133600" cy="0"/>
          </a:xfrm>
          <a:prstGeom prst="line">
            <a:avLst/>
          </a:prstGeom>
          <a:noFill/>
          <a:ln w="127000">
            <a:solidFill>
              <a:srgbClr val="0000FF"/>
            </a:solidFill>
            <a:round/>
            <a:headEnd/>
            <a:tailEnd/>
          </a:ln>
          <a:effectLst/>
        </p:spPr>
        <p:txBody>
          <a:bodyPr/>
          <a:lstStyle/>
          <a:p>
            <a:endParaRPr lang="en-US"/>
          </a:p>
        </p:txBody>
      </p:sp>
      <p:sp>
        <p:nvSpPr>
          <p:cNvPr id="134149" name="Line 5"/>
          <p:cNvSpPr>
            <a:spLocks noChangeShapeType="1"/>
          </p:cNvSpPr>
          <p:nvPr/>
        </p:nvSpPr>
        <p:spPr bwMode="auto">
          <a:xfrm>
            <a:off x="3124200" y="3733800"/>
            <a:ext cx="2133600" cy="0"/>
          </a:xfrm>
          <a:prstGeom prst="line">
            <a:avLst/>
          </a:prstGeom>
          <a:noFill/>
          <a:ln w="127000">
            <a:solidFill>
              <a:schemeClr val="tx1"/>
            </a:solidFill>
            <a:round/>
            <a:headEnd/>
            <a:tailEnd/>
          </a:ln>
          <a:effectLst/>
        </p:spPr>
        <p:txBody>
          <a:bodyPr/>
          <a:lstStyle/>
          <a:p>
            <a:endParaRPr lang="en-US"/>
          </a:p>
        </p:txBody>
      </p:sp>
      <p:sp>
        <p:nvSpPr>
          <p:cNvPr id="134150" name="Oval 6"/>
          <p:cNvSpPr>
            <a:spLocks noChangeArrowheads="1"/>
          </p:cNvSpPr>
          <p:nvPr/>
        </p:nvSpPr>
        <p:spPr bwMode="auto">
          <a:xfrm>
            <a:off x="3962400" y="3124200"/>
            <a:ext cx="533400" cy="533400"/>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4151" name="Text Box 7"/>
          <p:cNvSpPr txBox="1">
            <a:spLocks noChangeArrowheads="1"/>
          </p:cNvSpPr>
          <p:nvPr/>
        </p:nvSpPr>
        <p:spPr bwMode="auto">
          <a:xfrm>
            <a:off x="228600" y="4267200"/>
            <a:ext cx="1949450" cy="366713"/>
          </a:xfrm>
          <a:prstGeom prst="rect">
            <a:avLst/>
          </a:prstGeom>
          <a:noFill/>
          <a:ln w="9525">
            <a:noFill/>
            <a:miter lim="800000"/>
            <a:headEnd/>
            <a:tailEnd/>
          </a:ln>
          <a:effectLst/>
        </p:spPr>
        <p:txBody>
          <a:bodyPr wrap="none">
            <a:spAutoFit/>
          </a:bodyPr>
          <a:lstStyle/>
          <a:p>
            <a:r>
              <a:rPr lang="en-US" sz="1800" b="0">
                <a:cs typeface="Arial" charset="0"/>
              </a:rPr>
              <a:t>POSTSYNAPTIC</a:t>
            </a:r>
          </a:p>
        </p:txBody>
      </p:sp>
      <p:sp>
        <p:nvSpPr>
          <p:cNvPr id="134152" name="Text Box 8"/>
          <p:cNvSpPr txBox="1">
            <a:spLocks noChangeArrowheads="1"/>
          </p:cNvSpPr>
          <p:nvPr/>
        </p:nvSpPr>
        <p:spPr bwMode="auto">
          <a:xfrm>
            <a:off x="228600" y="3276600"/>
            <a:ext cx="1797050" cy="366713"/>
          </a:xfrm>
          <a:prstGeom prst="rect">
            <a:avLst/>
          </a:prstGeom>
          <a:noFill/>
          <a:ln w="9525">
            <a:noFill/>
            <a:miter lim="800000"/>
            <a:headEnd/>
            <a:tailEnd/>
          </a:ln>
          <a:effectLst/>
        </p:spPr>
        <p:txBody>
          <a:bodyPr wrap="none">
            <a:spAutoFit/>
          </a:bodyPr>
          <a:lstStyle/>
          <a:p>
            <a:r>
              <a:rPr lang="en-US" sz="1800" b="0">
                <a:cs typeface="Arial" charset="0"/>
              </a:rPr>
              <a:t>PRESYNAPTIC</a:t>
            </a:r>
          </a:p>
        </p:txBody>
      </p:sp>
    </p:spTree>
    <p:extLst>
      <p:ext uri="{BB962C8B-B14F-4D97-AF65-F5344CB8AC3E}">
        <p14:creationId xmlns:p14="http://schemas.microsoft.com/office/powerpoint/2010/main" val="254735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8611 -0.28703 C -0.07291 -0.29282 -0.08073 -0.2912 -0.0625 -0.28888 C -0.06007 -0.2824 -0.0585 -0.27638 -0.05555 -0.27036 C -0.05399 -0.2618 -0.05416 -0.25856 -0.04861 -0.2537 C -0.04809 -0.23703 -0.04791 -0.22036 -0.04722 -0.2037 C -0.04705 -0.19999 -0.04774 -0.19536 -0.04583 -0.19258 C -0.04392 -0.18958 -0.0375 -0.18888 -0.0375 -0.18888 C -0.0342 -0.18217 -0.03107 -0.1743 -0.02916 -0.16666 C -0.02864 -0.16226 -0.02899 -0.15786 -0.02777 -0.1537 C -0.02708 -0.15115 -0.02448 -0.15046 -0.02361 -0.14814 C -0.02257 -0.14536 -0.02309 -0.14189 -0.02222 -0.13888 C -0.0217 -0.1368 -0.02014 -0.13541 -0.01944 -0.13333 C -0.01823 -0.12985 -0.01753 -0.12592 -0.01666 -0.12221 C -0.01614 -0.12036 -0.01527 -0.11666 -0.01527 -0.11666 C -0.01389 -0.09791 -0.01007 -0.07985 -0.00833 -0.0611 C -0.00781 -0.05439 -0.00781 -0.04745 -0.00694 -0.04073 C -0.00625 -0.03495 -0.00416 -0.02962 -0.00277 -0.02407 C -0.00225 -0.02221 -0.00139 -0.01851 -0.00139 -0.01851 C -3.33333E-6 -0.00115 -3.33333E-6 -0.0074 -3.33333E-6 6.66667E-6 " pathEditMode="relative" ptsTypes="ffffffffffffffffffA">
                                      <p:cBhvr>
                                        <p:cTn id="6" dur="2000" fill="hold"/>
                                        <p:tgtEl>
                                          <p:spTgt spid="1341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36195"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36196" name="Line 4"/>
          <p:cNvSpPr>
            <a:spLocks noChangeShapeType="1"/>
          </p:cNvSpPr>
          <p:nvPr/>
        </p:nvSpPr>
        <p:spPr bwMode="auto">
          <a:xfrm>
            <a:off x="3124200" y="4191000"/>
            <a:ext cx="2133600" cy="0"/>
          </a:xfrm>
          <a:prstGeom prst="line">
            <a:avLst/>
          </a:prstGeom>
          <a:noFill/>
          <a:ln w="127000">
            <a:solidFill>
              <a:srgbClr val="0000FF"/>
            </a:solidFill>
            <a:round/>
            <a:headEnd/>
            <a:tailEnd/>
          </a:ln>
          <a:effectLst/>
        </p:spPr>
        <p:txBody>
          <a:bodyPr/>
          <a:lstStyle/>
          <a:p>
            <a:endParaRPr lang="en-US"/>
          </a:p>
        </p:txBody>
      </p:sp>
      <p:sp>
        <p:nvSpPr>
          <p:cNvPr id="136197" name="Line 5"/>
          <p:cNvSpPr>
            <a:spLocks noChangeShapeType="1"/>
          </p:cNvSpPr>
          <p:nvPr/>
        </p:nvSpPr>
        <p:spPr bwMode="auto">
          <a:xfrm>
            <a:off x="3124200" y="3733800"/>
            <a:ext cx="2133600" cy="0"/>
          </a:xfrm>
          <a:prstGeom prst="line">
            <a:avLst/>
          </a:prstGeom>
          <a:noFill/>
          <a:ln w="127000">
            <a:solidFill>
              <a:schemeClr val="tx1"/>
            </a:solidFill>
            <a:round/>
            <a:headEnd/>
            <a:tailEnd/>
          </a:ln>
          <a:effectLst/>
        </p:spPr>
        <p:txBody>
          <a:bodyPr/>
          <a:lstStyle/>
          <a:p>
            <a:endParaRPr lang="en-US"/>
          </a:p>
        </p:txBody>
      </p:sp>
      <p:sp>
        <p:nvSpPr>
          <p:cNvPr id="136198" name="Oval 6"/>
          <p:cNvSpPr>
            <a:spLocks noChangeArrowheads="1"/>
          </p:cNvSpPr>
          <p:nvPr/>
        </p:nvSpPr>
        <p:spPr bwMode="auto">
          <a:xfrm>
            <a:off x="3962400" y="3124200"/>
            <a:ext cx="533400" cy="533400"/>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36199" name="Text Box 7"/>
          <p:cNvSpPr txBox="1">
            <a:spLocks noChangeArrowheads="1"/>
          </p:cNvSpPr>
          <p:nvPr/>
        </p:nvSpPr>
        <p:spPr bwMode="auto">
          <a:xfrm>
            <a:off x="228600" y="4267200"/>
            <a:ext cx="1949450" cy="366713"/>
          </a:xfrm>
          <a:prstGeom prst="rect">
            <a:avLst/>
          </a:prstGeom>
          <a:noFill/>
          <a:ln w="9525">
            <a:noFill/>
            <a:miter lim="800000"/>
            <a:headEnd/>
            <a:tailEnd/>
          </a:ln>
          <a:effectLst/>
        </p:spPr>
        <p:txBody>
          <a:bodyPr wrap="none">
            <a:spAutoFit/>
          </a:bodyPr>
          <a:lstStyle/>
          <a:p>
            <a:r>
              <a:rPr lang="en-US" sz="1800" b="0">
                <a:cs typeface="Arial" charset="0"/>
              </a:rPr>
              <a:t>POSTSYNAPTIC</a:t>
            </a:r>
          </a:p>
        </p:txBody>
      </p:sp>
      <p:sp>
        <p:nvSpPr>
          <p:cNvPr id="136200" name="Text Box 8"/>
          <p:cNvSpPr txBox="1">
            <a:spLocks noChangeArrowheads="1"/>
          </p:cNvSpPr>
          <p:nvPr/>
        </p:nvSpPr>
        <p:spPr bwMode="auto">
          <a:xfrm>
            <a:off x="228600" y="3276600"/>
            <a:ext cx="1797050" cy="366713"/>
          </a:xfrm>
          <a:prstGeom prst="rect">
            <a:avLst/>
          </a:prstGeom>
          <a:noFill/>
          <a:ln w="9525">
            <a:noFill/>
            <a:miter lim="800000"/>
            <a:headEnd/>
            <a:tailEnd/>
          </a:ln>
          <a:effectLst/>
        </p:spPr>
        <p:txBody>
          <a:bodyPr wrap="none">
            <a:spAutoFit/>
          </a:bodyPr>
          <a:lstStyle/>
          <a:p>
            <a:r>
              <a:rPr lang="en-US" sz="1800" b="0">
                <a:cs typeface="Arial" charset="0"/>
              </a:rPr>
              <a:t>PRESYNAPTIC</a:t>
            </a:r>
          </a:p>
        </p:txBody>
      </p:sp>
      <p:sp>
        <p:nvSpPr>
          <p:cNvPr id="136201" name="Freeform 9"/>
          <p:cNvSpPr>
            <a:spLocks/>
          </p:cNvSpPr>
          <p:nvPr/>
        </p:nvSpPr>
        <p:spPr bwMode="auto">
          <a:xfrm>
            <a:off x="7543800" y="495300"/>
            <a:ext cx="609600" cy="3314700"/>
          </a:xfrm>
          <a:custGeom>
            <a:avLst/>
            <a:gdLst/>
            <a:ahLst/>
            <a:cxnLst>
              <a:cxn ang="0">
                <a:pos x="0" y="2040"/>
              </a:cxn>
              <a:cxn ang="0">
                <a:pos x="96" y="264"/>
              </a:cxn>
              <a:cxn ang="0">
                <a:pos x="192" y="456"/>
              </a:cxn>
              <a:cxn ang="0">
                <a:pos x="384" y="2088"/>
              </a:cxn>
            </a:cxnLst>
            <a:rect l="0" t="0" r="r" b="b"/>
            <a:pathLst>
              <a:path w="384" h="2088">
                <a:moveTo>
                  <a:pt x="0" y="2040"/>
                </a:moveTo>
                <a:cubicBezTo>
                  <a:pt x="32" y="1284"/>
                  <a:pt x="64" y="528"/>
                  <a:pt x="96" y="264"/>
                </a:cubicBezTo>
                <a:cubicBezTo>
                  <a:pt x="128" y="0"/>
                  <a:pt x="144" y="152"/>
                  <a:pt x="192" y="456"/>
                </a:cubicBezTo>
                <a:cubicBezTo>
                  <a:pt x="240" y="760"/>
                  <a:pt x="312" y="1424"/>
                  <a:pt x="384" y="2088"/>
                </a:cubicBezTo>
              </a:path>
            </a:pathLst>
          </a:custGeom>
          <a:noFill/>
          <a:ln w="25400">
            <a:solidFill>
              <a:srgbClr val="008000"/>
            </a:solidFill>
            <a:round/>
            <a:headEnd/>
            <a:tailEnd/>
          </a:ln>
          <a:effectLst/>
        </p:spPr>
        <p:txBody>
          <a:bodyPr/>
          <a:lstStyle/>
          <a:p>
            <a:endParaRPr lang="en-US"/>
          </a:p>
        </p:txBody>
      </p:sp>
      <p:sp>
        <p:nvSpPr>
          <p:cNvPr id="136202" name="Freeform 10"/>
          <p:cNvSpPr>
            <a:spLocks/>
          </p:cNvSpPr>
          <p:nvPr/>
        </p:nvSpPr>
        <p:spPr bwMode="auto">
          <a:xfrm>
            <a:off x="8153400" y="3657600"/>
            <a:ext cx="762000" cy="279400"/>
          </a:xfrm>
          <a:custGeom>
            <a:avLst/>
            <a:gdLst/>
            <a:ahLst/>
            <a:cxnLst>
              <a:cxn ang="0">
                <a:pos x="0" y="72"/>
              </a:cxn>
              <a:cxn ang="0">
                <a:pos x="144" y="168"/>
              </a:cxn>
              <a:cxn ang="0">
                <a:pos x="288" y="24"/>
              </a:cxn>
              <a:cxn ang="0">
                <a:pos x="480" y="24"/>
              </a:cxn>
            </a:cxnLst>
            <a:rect l="0" t="0" r="r" b="b"/>
            <a:pathLst>
              <a:path w="480" h="176">
                <a:moveTo>
                  <a:pt x="0" y="72"/>
                </a:moveTo>
                <a:cubicBezTo>
                  <a:pt x="48" y="124"/>
                  <a:pt x="96" y="176"/>
                  <a:pt x="144" y="168"/>
                </a:cubicBezTo>
                <a:cubicBezTo>
                  <a:pt x="192" y="160"/>
                  <a:pt x="232" y="48"/>
                  <a:pt x="288" y="24"/>
                </a:cubicBezTo>
                <a:cubicBezTo>
                  <a:pt x="344" y="0"/>
                  <a:pt x="448" y="24"/>
                  <a:pt x="480" y="24"/>
                </a:cubicBezTo>
              </a:path>
            </a:pathLst>
          </a:custGeom>
          <a:noFill/>
          <a:ln w="25400">
            <a:solidFill>
              <a:srgbClr val="008000"/>
            </a:solidFill>
            <a:round/>
            <a:headEnd/>
            <a:tailEnd/>
          </a:ln>
          <a:effectLst/>
        </p:spPr>
        <p:txBody>
          <a:bodyPr/>
          <a:lstStyle/>
          <a:p>
            <a:endParaRPr lang="en-US"/>
          </a:p>
        </p:txBody>
      </p:sp>
      <p:sp>
        <p:nvSpPr>
          <p:cNvPr id="136203" name="Line 11"/>
          <p:cNvSpPr>
            <a:spLocks noChangeShapeType="1"/>
          </p:cNvSpPr>
          <p:nvPr/>
        </p:nvSpPr>
        <p:spPr bwMode="auto">
          <a:xfrm>
            <a:off x="7391400" y="3733800"/>
            <a:ext cx="152400" cy="0"/>
          </a:xfrm>
          <a:prstGeom prst="line">
            <a:avLst/>
          </a:prstGeom>
          <a:noFill/>
          <a:ln w="25400">
            <a:solidFill>
              <a:srgbClr val="008000"/>
            </a:solidFill>
            <a:round/>
            <a:headEnd/>
            <a:tailEnd/>
          </a:ln>
          <a:effectLst/>
        </p:spPr>
        <p:txBody>
          <a:bodyPr/>
          <a:lstStyle/>
          <a:p>
            <a:endParaRPr lang="en-US"/>
          </a:p>
        </p:txBody>
      </p:sp>
      <p:sp>
        <p:nvSpPr>
          <p:cNvPr id="136204" name="Text Box 12"/>
          <p:cNvSpPr txBox="1">
            <a:spLocks noChangeArrowheads="1"/>
          </p:cNvSpPr>
          <p:nvPr/>
        </p:nvSpPr>
        <p:spPr bwMode="auto">
          <a:xfrm>
            <a:off x="7543800" y="3276600"/>
            <a:ext cx="488950" cy="366713"/>
          </a:xfrm>
          <a:prstGeom prst="rect">
            <a:avLst/>
          </a:prstGeom>
          <a:noFill/>
          <a:ln w="9525">
            <a:noFill/>
            <a:miter lim="800000"/>
            <a:headEnd/>
            <a:tailEnd/>
          </a:ln>
          <a:effectLst/>
        </p:spPr>
        <p:txBody>
          <a:bodyPr wrap="none">
            <a:spAutoFit/>
          </a:bodyPr>
          <a:lstStyle/>
          <a:p>
            <a:r>
              <a:rPr lang="en-US" sz="1800" b="0">
                <a:cs typeface="Arial" charset="0"/>
              </a:rPr>
              <a:t>AP</a:t>
            </a:r>
          </a:p>
        </p:txBody>
      </p:sp>
    </p:spTree>
    <p:extLst>
      <p:ext uri="{BB962C8B-B14F-4D97-AF65-F5344CB8AC3E}">
        <p14:creationId xmlns:p14="http://schemas.microsoft.com/office/powerpoint/2010/main" val="3825574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38243"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38244" name="Line 4"/>
          <p:cNvSpPr>
            <a:spLocks noChangeShapeType="1"/>
          </p:cNvSpPr>
          <p:nvPr/>
        </p:nvSpPr>
        <p:spPr bwMode="auto">
          <a:xfrm>
            <a:off x="3124200" y="4191000"/>
            <a:ext cx="2133600" cy="0"/>
          </a:xfrm>
          <a:prstGeom prst="line">
            <a:avLst/>
          </a:prstGeom>
          <a:noFill/>
          <a:ln w="127000">
            <a:solidFill>
              <a:srgbClr val="0000FF"/>
            </a:solidFill>
            <a:round/>
            <a:headEnd/>
            <a:tailEnd/>
          </a:ln>
          <a:effectLst/>
        </p:spPr>
        <p:txBody>
          <a:bodyPr/>
          <a:lstStyle/>
          <a:p>
            <a:endParaRPr lang="en-US"/>
          </a:p>
        </p:txBody>
      </p:sp>
      <p:sp>
        <p:nvSpPr>
          <p:cNvPr id="138245" name="Line 5"/>
          <p:cNvSpPr>
            <a:spLocks noChangeShapeType="1"/>
          </p:cNvSpPr>
          <p:nvPr/>
        </p:nvSpPr>
        <p:spPr bwMode="auto">
          <a:xfrm>
            <a:off x="3124200" y="3733800"/>
            <a:ext cx="2133600" cy="0"/>
          </a:xfrm>
          <a:prstGeom prst="line">
            <a:avLst/>
          </a:prstGeom>
          <a:noFill/>
          <a:ln w="127000">
            <a:solidFill>
              <a:schemeClr val="tx1"/>
            </a:solidFill>
            <a:round/>
            <a:headEnd/>
            <a:tailEnd/>
          </a:ln>
          <a:effectLst/>
        </p:spPr>
        <p:txBody>
          <a:bodyPr/>
          <a:lstStyle/>
          <a:p>
            <a:endParaRPr lang="en-US"/>
          </a:p>
        </p:txBody>
      </p:sp>
      <p:sp>
        <p:nvSpPr>
          <p:cNvPr id="138246" name="Oval 6"/>
          <p:cNvSpPr>
            <a:spLocks noChangeArrowheads="1"/>
          </p:cNvSpPr>
          <p:nvPr/>
        </p:nvSpPr>
        <p:spPr bwMode="auto">
          <a:xfrm>
            <a:off x="3962400" y="31242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38247" name="Oval 7"/>
          <p:cNvSpPr>
            <a:spLocks noChangeArrowheads="1"/>
          </p:cNvSpPr>
          <p:nvPr/>
        </p:nvSpPr>
        <p:spPr bwMode="auto">
          <a:xfrm flipH="1">
            <a:off x="41148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48" name="Oval 8"/>
          <p:cNvSpPr>
            <a:spLocks noChangeArrowheads="1"/>
          </p:cNvSpPr>
          <p:nvPr/>
        </p:nvSpPr>
        <p:spPr bwMode="auto">
          <a:xfrm flipH="1">
            <a:off x="41910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49" name="Oval 9"/>
          <p:cNvSpPr>
            <a:spLocks noChangeArrowheads="1"/>
          </p:cNvSpPr>
          <p:nvPr/>
        </p:nvSpPr>
        <p:spPr bwMode="auto">
          <a:xfrm flipH="1">
            <a:off x="42672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0" name="Oval 10"/>
          <p:cNvSpPr>
            <a:spLocks noChangeArrowheads="1"/>
          </p:cNvSpPr>
          <p:nvPr/>
        </p:nvSpPr>
        <p:spPr bwMode="auto">
          <a:xfrm flipH="1">
            <a:off x="4419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1" name="Oval 11"/>
          <p:cNvSpPr>
            <a:spLocks noChangeArrowheads="1"/>
          </p:cNvSpPr>
          <p:nvPr/>
        </p:nvSpPr>
        <p:spPr bwMode="auto">
          <a:xfrm flipH="1">
            <a:off x="4343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2" name="Oval 12"/>
          <p:cNvSpPr>
            <a:spLocks noChangeArrowheads="1"/>
          </p:cNvSpPr>
          <p:nvPr/>
        </p:nvSpPr>
        <p:spPr bwMode="auto">
          <a:xfrm flipH="1">
            <a:off x="42672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3" name="Oval 13"/>
          <p:cNvSpPr>
            <a:spLocks noChangeArrowheads="1"/>
          </p:cNvSpPr>
          <p:nvPr/>
        </p:nvSpPr>
        <p:spPr bwMode="auto">
          <a:xfrm flipH="1">
            <a:off x="43434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4" name="Oval 14"/>
          <p:cNvSpPr>
            <a:spLocks noChangeArrowheads="1"/>
          </p:cNvSpPr>
          <p:nvPr/>
        </p:nvSpPr>
        <p:spPr bwMode="auto">
          <a:xfrm flipH="1">
            <a:off x="44196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5" name="Oval 15"/>
          <p:cNvSpPr>
            <a:spLocks noChangeArrowheads="1"/>
          </p:cNvSpPr>
          <p:nvPr/>
        </p:nvSpPr>
        <p:spPr bwMode="auto">
          <a:xfrm flipH="1">
            <a:off x="4572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6" name="Oval 16"/>
          <p:cNvSpPr>
            <a:spLocks noChangeArrowheads="1"/>
          </p:cNvSpPr>
          <p:nvPr/>
        </p:nvSpPr>
        <p:spPr bwMode="auto">
          <a:xfrm flipH="1">
            <a:off x="4495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7" name="Oval 17"/>
          <p:cNvSpPr>
            <a:spLocks noChangeArrowheads="1"/>
          </p:cNvSpPr>
          <p:nvPr/>
        </p:nvSpPr>
        <p:spPr bwMode="auto">
          <a:xfrm flipH="1">
            <a:off x="4572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8" name="Oval 18"/>
          <p:cNvSpPr>
            <a:spLocks noChangeArrowheads="1"/>
          </p:cNvSpPr>
          <p:nvPr/>
        </p:nvSpPr>
        <p:spPr bwMode="auto">
          <a:xfrm flipH="1">
            <a:off x="4648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59" name="Oval 19"/>
          <p:cNvSpPr>
            <a:spLocks noChangeArrowheads="1"/>
          </p:cNvSpPr>
          <p:nvPr/>
        </p:nvSpPr>
        <p:spPr bwMode="auto">
          <a:xfrm flipH="1">
            <a:off x="4724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0" name="Oval 20"/>
          <p:cNvSpPr>
            <a:spLocks noChangeArrowheads="1"/>
          </p:cNvSpPr>
          <p:nvPr/>
        </p:nvSpPr>
        <p:spPr bwMode="auto">
          <a:xfrm flipH="1">
            <a:off x="4800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1" name="Oval 21"/>
          <p:cNvSpPr>
            <a:spLocks noChangeArrowheads="1"/>
          </p:cNvSpPr>
          <p:nvPr/>
        </p:nvSpPr>
        <p:spPr bwMode="auto">
          <a:xfrm flipH="1">
            <a:off x="4876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2" name="Oval 22"/>
          <p:cNvSpPr>
            <a:spLocks noChangeArrowheads="1"/>
          </p:cNvSpPr>
          <p:nvPr/>
        </p:nvSpPr>
        <p:spPr bwMode="auto">
          <a:xfrm flipH="1">
            <a:off x="4191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3" name="Oval 23"/>
          <p:cNvSpPr>
            <a:spLocks noChangeArrowheads="1"/>
          </p:cNvSpPr>
          <p:nvPr/>
        </p:nvSpPr>
        <p:spPr bwMode="auto">
          <a:xfrm flipH="1">
            <a:off x="4267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4" name="Oval 24"/>
          <p:cNvSpPr>
            <a:spLocks noChangeArrowheads="1"/>
          </p:cNvSpPr>
          <p:nvPr/>
        </p:nvSpPr>
        <p:spPr bwMode="auto">
          <a:xfrm flipH="1">
            <a:off x="4114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5" name="Oval 25"/>
          <p:cNvSpPr>
            <a:spLocks noChangeArrowheads="1"/>
          </p:cNvSpPr>
          <p:nvPr/>
        </p:nvSpPr>
        <p:spPr bwMode="auto">
          <a:xfrm flipH="1">
            <a:off x="41148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6" name="Oval 26"/>
          <p:cNvSpPr>
            <a:spLocks noChangeArrowheads="1"/>
          </p:cNvSpPr>
          <p:nvPr/>
        </p:nvSpPr>
        <p:spPr bwMode="auto">
          <a:xfrm flipH="1">
            <a:off x="40386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7" name="Oval 27"/>
          <p:cNvSpPr>
            <a:spLocks noChangeArrowheads="1"/>
          </p:cNvSpPr>
          <p:nvPr/>
        </p:nvSpPr>
        <p:spPr bwMode="auto">
          <a:xfrm flipH="1">
            <a:off x="4038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8" name="Oval 28"/>
          <p:cNvSpPr>
            <a:spLocks noChangeArrowheads="1"/>
          </p:cNvSpPr>
          <p:nvPr/>
        </p:nvSpPr>
        <p:spPr bwMode="auto">
          <a:xfrm flipH="1">
            <a:off x="3962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69" name="Oval 29"/>
          <p:cNvSpPr>
            <a:spLocks noChangeArrowheads="1"/>
          </p:cNvSpPr>
          <p:nvPr/>
        </p:nvSpPr>
        <p:spPr bwMode="auto">
          <a:xfrm flipH="1">
            <a:off x="39624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70" name="Oval 30"/>
          <p:cNvSpPr>
            <a:spLocks noChangeArrowheads="1"/>
          </p:cNvSpPr>
          <p:nvPr/>
        </p:nvSpPr>
        <p:spPr bwMode="auto">
          <a:xfrm flipH="1">
            <a:off x="3886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71" name="Oval 31"/>
          <p:cNvSpPr>
            <a:spLocks noChangeArrowheads="1"/>
          </p:cNvSpPr>
          <p:nvPr/>
        </p:nvSpPr>
        <p:spPr bwMode="auto">
          <a:xfrm flipH="1">
            <a:off x="3810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72" name="Oval 32"/>
          <p:cNvSpPr>
            <a:spLocks noChangeArrowheads="1"/>
          </p:cNvSpPr>
          <p:nvPr/>
        </p:nvSpPr>
        <p:spPr bwMode="auto">
          <a:xfrm flipH="1">
            <a:off x="3810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73" name="Oval 33"/>
          <p:cNvSpPr>
            <a:spLocks noChangeArrowheads="1"/>
          </p:cNvSpPr>
          <p:nvPr/>
        </p:nvSpPr>
        <p:spPr bwMode="auto">
          <a:xfrm flipH="1">
            <a:off x="3733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74" name="Oval 34"/>
          <p:cNvSpPr>
            <a:spLocks noChangeArrowheads="1"/>
          </p:cNvSpPr>
          <p:nvPr/>
        </p:nvSpPr>
        <p:spPr bwMode="auto">
          <a:xfrm flipH="1">
            <a:off x="3657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75" name="Oval 35"/>
          <p:cNvSpPr>
            <a:spLocks noChangeArrowheads="1"/>
          </p:cNvSpPr>
          <p:nvPr/>
        </p:nvSpPr>
        <p:spPr bwMode="auto">
          <a:xfrm flipH="1">
            <a:off x="3581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76" name="Oval 36"/>
          <p:cNvSpPr>
            <a:spLocks noChangeArrowheads="1"/>
          </p:cNvSpPr>
          <p:nvPr/>
        </p:nvSpPr>
        <p:spPr bwMode="auto">
          <a:xfrm flipH="1">
            <a:off x="3505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77" name="Oval 37"/>
          <p:cNvSpPr>
            <a:spLocks noChangeArrowheads="1"/>
          </p:cNvSpPr>
          <p:nvPr/>
        </p:nvSpPr>
        <p:spPr bwMode="auto">
          <a:xfrm flipH="1">
            <a:off x="3352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38278" name="Text Box 38"/>
          <p:cNvSpPr txBox="1">
            <a:spLocks noChangeArrowheads="1"/>
          </p:cNvSpPr>
          <p:nvPr/>
        </p:nvSpPr>
        <p:spPr bwMode="auto">
          <a:xfrm>
            <a:off x="288925" y="4354513"/>
            <a:ext cx="1820863" cy="396875"/>
          </a:xfrm>
          <a:prstGeom prst="rect">
            <a:avLst/>
          </a:prstGeom>
          <a:noFill/>
          <a:ln w="9525">
            <a:noFill/>
            <a:miter lim="800000"/>
            <a:headEnd/>
            <a:tailEnd/>
          </a:ln>
          <a:effectLst/>
        </p:spPr>
        <p:txBody>
          <a:bodyPr wrap="none">
            <a:spAutoFit/>
          </a:bodyPr>
          <a:lstStyle/>
          <a:p>
            <a:r>
              <a:rPr lang="en-US" sz="2000">
                <a:cs typeface="Arial" charset="0"/>
              </a:rPr>
              <a:t>Not saturated</a:t>
            </a:r>
          </a:p>
        </p:txBody>
      </p:sp>
      <p:sp>
        <p:nvSpPr>
          <p:cNvPr id="138279" name="Freeform 39"/>
          <p:cNvSpPr>
            <a:spLocks/>
          </p:cNvSpPr>
          <p:nvPr/>
        </p:nvSpPr>
        <p:spPr bwMode="auto">
          <a:xfrm>
            <a:off x="4800600" y="5257800"/>
            <a:ext cx="1066800"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38280" name="Line 40"/>
          <p:cNvSpPr>
            <a:spLocks noChangeShapeType="1"/>
          </p:cNvSpPr>
          <p:nvPr/>
        </p:nvSpPr>
        <p:spPr bwMode="auto">
          <a:xfrm flipH="1">
            <a:off x="3962400" y="5257800"/>
            <a:ext cx="838200" cy="0"/>
          </a:xfrm>
          <a:prstGeom prst="line">
            <a:avLst/>
          </a:prstGeom>
          <a:noFill/>
          <a:ln w="25400">
            <a:solidFill>
              <a:schemeClr val="tx1"/>
            </a:solidFill>
            <a:round/>
            <a:headEnd/>
            <a:tailEnd/>
          </a:ln>
          <a:effectLst/>
        </p:spPr>
        <p:txBody>
          <a:bodyPr/>
          <a:lstStyle/>
          <a:p>
            <a:endParaRPr lang="en-US"/>
          </a:p>
        </p:txBody>
      </p:sp>
      <p:sp>
        <p:nvSpPr>
          <p:cNvPr id="138281" name="Line 41"/>
          <p:cNvSpPr>
            <a:spLocks noChangeShapeType="1"/>
          </p:cNvSpPr>
          <p:nvPr/>
        </p:nvSpPr>
        <p:spPr bwMode="auto">
          <a:xfrm>
            <a:off x="4419600" y="5029200"/>
            <a:ext cx="0" cy="381000"/>
          </a:xfrm>
          <a:prstGeom prst="line">
            <a:avLst/>
          </a:prstGeom>
          <a:noFill/>
          <a:ln w="19050">
            <a:solidFill>
              <a:schemeClr val="tx1"/>
            </a:solidFill>
            <a:round/>
            <a:headEnd/>
            <a:tailEnd/>
          </a:ln>
          <a:effectLst/>
        </p:spPr>
        <p:txBody>
          <a:bodyPr/>
          <a:lstStyle/>
          <a:p>
            <a:endParaRPr lang="en-US"/>
          </a:p>
        </p:txBody>
      </p:sp>
      <p:sp>
        <p:nvSpPr>
          <p:cNvPr id="138282" name="Line 42"/>
          <p:cNvSpPr>
            <a:spLocks noChangeShapeType="1"/>
          </p:cNvSpPr>
          <p:nvPr/>
        </p:nvSpPr>
        <p:spPr bwMode="auto">
          <a:xfrm>
            <a:off x="4038600" y="6248400"/>
            <a:ext cx="4724400" cy="0"/>
          </a:xfrm>
          <a:prstGeom prst="line">
            <a:avLst/>
          </a:prstGeom>
          <a:noFill/>
          <a:ln w="25400" cap="rnd">
            <a:solidFill>
              <a:schemeClr val="tx1"/>
            </a:solidFill>
            <a:prstDash val="sysDot"/>
            <a:round/>
            <a:headEnd/>
            <a:tailEnd/>
          </a:ln>
          <a:effectLst/>
        </p:spPr>
        <p:txBody>
          <a:bodyPr/>
          <a:lstStyle/>
          <a:p>
            <a:endParaRPr lang="en-US"/>
          </a:p>
        </p:txBody>
      </p:sp>
    </p:spTree>
    <p:extLst>
      <p:ext uri="{BB962C8B-B14F-4D97-AF65-F5344CB8AC3E}">
        <p14:creationId xmlns:p14="http://schemas.microsoft.com/office/powerpoint/2010/main" val="35169921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40291"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40292" name="Line 4"/>
          <p:cNvSpPr>
            <a:spLocks noChangeShapeType="1"/>
          </p:cNvSpPr>
          <p:nvPr/>
        </p:nvSpPr>
        <p:spPr bwMode="auto">
          <a:xfrm>
            <a:off x="3124200" y="4191000"/>
            <a:ext cx="2133600" cy="0"/>
          </a:xfrm>
          <a:prstGeom prst="line">
            <a:avLst/>
          </a:prstGeom>
          <a:noFill/>
          <a:ln w="127000">
            <a:solidFill>
              <a:srgbClr val="0000FF"/>
            </a:solidFill>
            <a:round/>
            <a:headEnd/>
            <a:tailEnd/>
          </a:ln>
          <a:effectLst/>
        </p:spPr>
        <p:txBody>
          <a:bodyPr/>
          <a:lstStyle/>
          <a:p>
            <a:endParaRPr lang="en-US"/>
          </a:p>
        </p:txBody>
      </p:sp>
      <p:sp>
        <p:nvSpPr>
          <p:cNvPr id="140293" name="Line 5"/>
          <p:cNvSpPr>
            <a:spLocks noChangeShapeType="1"/>
          </p:cNvSpPr>
          <p:nvPr/>
        </p:nvSpPr>
        <p:spPr bwMode="auto">
          <a:xfrm>
            <a:off x="3124200" y="3733800"/>
            <a:ext cx="2133600" cy="0"/>
          </a:xfrm>
          <a:prstGeom prst="line">
            <a:avLst/>
          </a:prstGeom>
          <a:noFill/>
          <a:ln w="127000">
            <a:solidFill>
              <a:schemeClr val="tx1"/>
            </a:solidFill>
            <a:round/>
            <a:headEnd/>
            <a:tailEnd/>
          </a:ln>
          <a:effectLst/>
        </p:spPr>
        <p:txBody>
          <a:bodyPr/>
          <a:lstStyle/>
          <a:p>
            <a:endParaRPr lang="en-US"/>
          </a:p>
        </p:txBody>
      </p:sp>
      <p:sp>
        <p:nvSpPr>
          <p:cNvPr id="140294" name="Oval 6"/>
          <p:cNvSpPr>
            <a:spLocks noChangeArrowheads="1"/>
          </p:cNvSpPr>
          <p:nvPr/>
        </p:nvSpPr>
        <p:spPr bwMode="auto">
          <a:xfrm>
            <a:off x="3962400" y="31242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40295" name="Oval 7"/>
          <p:cNvSpPr>
            <a:spLocks noChangeArrowheads="1"/>
          </p:cNvSpPr>
          <p:nvPr/>
        </p:nvSpPr>
        <p:spPr bwMode="auto">
          <a:xfrm flipH="1">
            <a:off x="41148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296" name="Oval 8"/>
          <p:cNvSpPr>
            <a:spLocks noChangeArrowheads="1"/>
          </p:cNvSpPr>
          <p:nvPr/>
        </p:nvSpPr>
        <p:spPr bwMode="auto">
          <a:xfrm flipH="1">
            <a:off x="41910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297" name="Oval 9"/>
          <p:cNvSpPr>
            <a:spLocks noChangeArrowheads="1"/>
          </p:cNvSpPr>
          <p:nvPr/>
        </p:nvSpPr>
        <p:spPr bwMode="auto">
          <a:xfrm flipH="1">
            <a:off x="42672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298" name="Oval 10"/>
          <p:cNvSpPr>
            <a:spLocks noChangeArrowheads="1"/>
          </p:cNvSpPr>
          <p:nvPr/>
        </p:nvSpPr>
        <p:spPr bwMode="auto">
          <a:xfrm flipH="1">
            <a:off x="4419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299" name="Oval 11"/>
          <p:cNvSpPr>
            <a:spLocks noChangeArrowheads="1"/>
          </p:cNvSpPr>
          <p:nvPr/>
        </p:nvSpPr>
        <p:spPr bwMode="auto">
          <a:xfrm flipH="1">
            <a:off x="4343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0" name="Oval 12"/>
          <p:cNvSpPr>
            <a:spLocks noChangeArrowheads="1"/>
          </p:cNvSpPr>
          <p:nvPr/>
        </p:nvSpPr>
        <p:spPr bwMode="auto">
          <a:xfrm flipH="1">
            <a:off x="42672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1" name="Oval 13"/>
          <p:cNvSpPr>
            <a:spLocks noChangeArrowheads="1"/>
          </p:cNvSpPr>
          <p:nvPr/>
        </p:nvSpPr>
        <p:spPr bwMode="auto">
          <a:xfrm flipH="1">
            <a:off x="43434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2" name="Oval 14"/>
          <p:cNvSpPr>
            <a:spLocks noChangeArrowheads="1"/>
          </p:cNvSpPr>
          <p:nvPr/>
        </p:nvSpPr>
        <p:spPr bwMode="auto">
          <a:xfrm flipH="1">
            <a:off x="44196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3" name="Oval 15"/>
          <p:cNvSpPr>
            <a:spLocks noChangeArrowheads="1"/>
          </p:cNvSpPr>
          <p:nvPr/>
        </p:nvSpPr>
        <p:spPr bwMode="auto">
          <a:xfrm flipH="1">
            <a:off x="4572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4" name="Oval 16"/>
          <p:cNvSpPr>
            <a:spLocks noChangeArrowheads="1"/>
          </p:cNvSpPr>
          <p:nvPr/>
        </p:nvSpPr>
        <p:spPr bwMode="auto">
          <a:xfrm flipH="1">
            <a:off x="4495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5" name="Oval 17"/>
          <p:cNvSpPr>
            <a:spLocks noChangeArrowheads="1"/>
          </p:cNvSpPr>
          <p:nvPr/>
        </p:nvSpPr>
        <p:spPr bwMode="auto">
          <a:xfrm flipH="1">
            <a:off x="4572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6" name="Oval 18"/>
          <p:cNvSpPr>
            <a:spLocks noChangeArrowheads="1"/>
          </p:cNvSpPr>
          <p:nvPr/>
        </p:nvSpPr>
        <p:spPr bwMode="auto">
          <a:xfrm flipH="1">
            <a:off x="4648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7" name="Oval 19"/>
          <p:cNvSpPr>
            <a:spLocks noChangeArrowheads="1"/>
          </p:cNvSpPr>
          <p:nvPr/>
        </p:nvSpPr>
        <p:spPr bwMode="auto">
          <a:xfrm flipH="1">
            <a:off x="4724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8" name="Oval 20"/>
          <p:cNvSpPr>
            <a:spLocks noChangeArrowheads="1"/>
          </p:cNvSpPr>
          <p:nvPr/>
        </p:nvSpPr>
        <p:spPr bwMode="auto">
          <a:xfrm flipH="1">
            <a:off x="4800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09" name="Oval 21"/>
          <p:cNvSpPr>
            <a:spLocks noChangeArrowheads="1"/>
          </p:cNvSpPr>
          <p:nvPr/>
        </p:nvSpPr>
        <p:spPr bwMode="auto">
          <a:xfrm flipH="1">
            <a:off x="4876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0" name="Oval 22"/>
          <p:cNvSpPr>
            <a:spLocks noChangeArrowheads="1"/>
          </p:cNvSpPr>
          <p:nvPr/>
        </p:nvSpPr>
        <p:spPr bwMode="auto">
          <a:xfrm flipH="1">
            <a:off x="4191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1" name="Oval 23"/>
          <p:cNvSpPr>
            <a:spLocks noChangeArrowheads="1"/>
          </p:cNvSpPr>
          <p:nvPr/>
        </p:nvSpPr>
        <p:spPr bwMode="auto">
          <a:xfrm flipH="1">
            <a:off x="4267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2" name="Oval 24"/>
          <p:cNvSpPr>
            <a:spLocks noChangeArrowheads="1"/>
          </p:cNvSpPr>
          <p:nvPr/>
        </p:nvSpPr>
        <p:spPr bwMode="auto">
          <a:xfrm flipH="1">
            <a:off x="4114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3" name="Oval 25"/>
          <p:cNvSpPr>
            <a:spLocks noChangeArrowheads="1"/>
          </p:cNvSpPr>
          <p:nvPr/>
        </p:nvSpPr>
        <p:spPr bwMode="auto">
          <a:xfrm flipH="1">
            <a:off x="41148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4" name="Oval 26"/>
          <p:cNvSpPr>
            <a:spLocks noChangeArrowheads="1"/>
          </p:cNvSpPr>
          <p:nvPr/>
        </p:nvSpPr>
        <p:spPr bwMode="auto">
          <a:xfrm flipH="1">
            <a:off x="40386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5" name="Oval 27"/>
          <p:cNvSpPr>
            <a:spLocks noChangeArrowheads="1"/>
          </p:cNvSpPr>
          <p:nvPr/>
        </p:nvSpPr>
        <p:spPr bwMode="auto">
          <a:xfrm flipH="1">
            <a:off x="4038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6" name="Oval 28"/>
          <p:cNvSpPr>
            <a:spLocks noChangeArrowheads="1"/>
          </p:cNvSpPr>
          <p:nvPr/>
        </p:nvSpPr>
        <p:spPr bwMode="auto">
          <a:xfrm flipH="1">
            <a:off x="3962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7" name="Oval 29"/>
          <p:cNvSpPr>
            <a:spLocks noChangeArrowheads="1"/>
          </p:cNvSpPr>
          <p:nvPr/>
        </p:nvSpPr>
        <p:spPr bwMode="auto">
          <a:xfrm flipH="1">
            <a:off x="39624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8" name="Oval 30"/>
          <p:cNvSpPr>
            <a:spLocks noChangeArrowheads="1"/>
          </p:cNvSpPr>
          <p:nvPr/>
        </p:nvSpPr>
        <p:spPr bwMode="auto">
          <a:xfrm flipH="1">
            <a:off x="3886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19" name="Oval 31"/>
          <p:cNvSpPr>
            <a:spLocks noChangeArrowheads="1"/>
          </p:cNvSpPr>
          <p:nvPr/>
        </p:nvSpPr>
        <p:spPr bwMode="auto">
          <a:xfrm flipH="1">
            <a:off x="3810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20" name="Oval 32"/>
          <p:cNvSpPr>
            <a:spLocks noChangeArrowheads="1"/>
          </p:cNvSpPr>
          <p:nvPr/>
        </p:nvSpPr>
        <p:spPr bwMode="auto">
          <a:xfrm flipH="1">
            <a:off x="3810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21" name="Oval 33"/>
          <p:cNvSpPr>
            <a:spLocks noChangeArrowheads="1"/>
          </p:cNvSpPr>
          <p:nvPr/>
        </p:nvSpPr>
        <p:spPr bwMode="auto">
          <a:xfrm flipH="1">
            <a:off x="3733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22" name="Oval 34"/>
          <p:cNvSpPr>
            <a:spLocks noChangeArrowheads="1"/>
          </p:cNvSpPr>
          <p:nvPr/>
        </p:nvSpPr>
        <p:spPr bwMode="auto">
          <a:xfrm flipH="1">
            <a:off x="3657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23" name="Oval 35"/>
          <p:cNvSpPr>
            <a:spLocks noChangeArrowheads="1"/>
          </p:cNvSpPr>
          <p:nvPr/>
        </p:nvSpPr>
        <p:spPr bwMode="auto">
          <a:xfrm flipH="1">
            <a:off x="3581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24" name="Oval 36"/>
          <p:cNvSpPr>
            <a:spLocks noChangeArrowheads="1"/>
          </p:cNvSpPr>
          <p:nvPr/>
        </p:nvSpPr>
        <p:spPr bwMode="auto">
          <a:xfrm flipH="1">
            <a:off x="3505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25" name="Oval 37"/>
          <p:cNvSpPr>
            <a:spLocks noChangeArrowheads="1"/>
          </p:cNvSpPr>
          <p:nvPr/>
        </p:nvSpPr>
        <p:spPr bwMode="auto">
          <a:xfrm flipH="1">
            <a:off x="3352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26" name="Text Box 38"/>
          <p:cNvSpPr txBox="1">
            <a:spLocks noChangeArrowheads="1"/>
          </p:cNvSpPr>
          <p:nvPr/>
        </p:nvSpPr>
        <p:spPr bwMode="auto">
          <a:xfrm>
            <a:off x="288925" y="4354513"/>
            <a:ext cx="1355725" cy="396875"/>
          </a:xfrm>
          <a:prstGeom prst="rect">
            <a:avLst/>
          </a:prstGeom>
          <a:noFill/>
          <a:ln w="9525">
            <a:noFill/>
            <a:miter lim="800000"/>
            <a:headEnd/>
            <a:tailEnd/>
          </a:ln>
          <a:effectLst/>
        </p:spPr>
        <p:txBody>
          <a:bodyPr wrap="none">
            <a:spAutoFit/>
          </a:bodyPr>
          <a:lstStyle/>
          <a:p>
            <a:r>
              <a:rPr lang="en-US" sz="2000">
                <a:cs typeface="Arial" charset="0"/>
              </a:rPr>
              <a:t>Saturated</a:t>
            </a:r>
          </a:p>
        </p:txBody>
      </p:sp>
      <p:sp>
        <p:nvSpPr>
          <p:cNvPr id="140327" name="Freeform 39"/>
          <p:cNvSpPr>
            <a:spLocks/>
          </p:cNvSpPr>
          <p:nvPr/>
        </p:nvSpPr>
        <p:spPr bwMode="auto">
          <a:xfrm>
            <a:off x="4800600" y="5260975"/>
            <a:ext cx="1066800" cy="1090613"/>
          </a:xfrm>
          <a:custGeom>
            <a:avLst/>
            <a:gdLst/>
            <a:ahLst/>
            <a:cxnLst>
              <a:cxn ang="0">
                <a:pos x="0" y="12"/>
              </a:cxn>
              <a:cxn ang="0">
                <a:pos x="40" y="342"/>
              </a:cxn>
              <a:cxn ang="0">
                <a:pos x="104" y="654"/>
              </a:cxn>
              <a:cxn ang="0">
                <a:pos x="224" y="542"/>
              </a:cxn>
              <a:cxn ang="0">
                <a:pos x="272" y="334"/>
              </a:cxn>
              <a:cxn ang="0">
                <a:pos x="376" y="54"/>
              </a:cxn>
              <a:cxn ang="0">
                <a:pos x="672" y="12"/>
              </a:cxn>
            </a:cxnLst>
            <a:rect l="0" t="0" r="r" b="b"/>
            <a:pathLst>
              <a:path w="672" h="687">
                <a:moveTo>
                  <a:pt x="0" y="12"/>
                </a:moveTo>
                <a:cubicBezTo>
                  <a:pt x="7" y="67"/>
                  <a:pt x="23" y="235"/>
                  <a:pt x="40" y="342"/>
                </a:cubicBezTo>
                <a:cubicBezTo>
                  <a:pt x="57" y="449"/>
                  <a:pt x="73" y="621"/>
                  <a:pt x="104" y="654"/>
                </a:cubicBezTo>
                <a:cubicBezTo>
                  <a:pt x="135" y="687"/>
                  <a:pt x="196" y="595"/>
                  <a:pt x="224" y="542"/>
                </a:cubicBezTo>
                <a:cubicBezTo>
                  <a:pt x="252" y="489"/>
                  <a:pt x="247" y="415"/>
                  <a:pt x="272" y="334"/>
                </a:cubicBezTo>
                <a:cubicBezTo>
                  <a:pt x="297" y="253"/>
                  <a:pt x="309" y="108"/>
                  <a:pt x="376" y="54"/>
                </a:cubicBezTo>
                <a:cubicBezTo>
                  <a:pt x="443" y="0"/>
                  <a:pt x="610" y="21"/>
                  <a:pt x="672" y="12"/>
                </a:cubicBezTo>
              </a:path>
            </a:pathLst>
          </a:custGeom>
          <a:noFill/>
          <a:ln w="25400">
            <a:solidFill>
              <a:schemeClr val="tx1"/>
            </a:solidFill>
            <a:round/>
            <a:headEnd/>
            <a:tailEnd/>
          </a:ln>
          <a:effectLst/>
        </p:spPr>
        <p:txBody>
          <a:bodyPr/>
          <a:lstStyle/>
          <a:p>
            <a:endParaRPr lang="en-US"/>
          </a:p>
        </p:txBody>
      </p:sp>
      <p:sp>
        <p:nvSpPr>
          <p:cNvPr id="140328" name="Line 40"/>
          <p:cNvSpPr>
            <a:spLocks noChangeShapeType="1"/>
          </p:cNvSpPr>
          <p:nvPr/>
        </p:nvSpPr>
        <p:spPr bwMode="auto">
          <a:xfrm flipH="1">
            <a:off x="3962400" y="5257800"/>
            <a:ext cx="838200" cy="0"/>
          </a:xfrm>
          <a:prstGeom prst="line">
            <a:avLst/>
          </a:prstGeom>
          <a:noFill/>
          <a:ln w="25400">
            <a:solidFill>
              <a:schemeClr val="tx1"/>
            </a:solidFill>
            <a:round/>
            <a:headEnd/>
            <a:tailEnd/>
          </a:ln>
          <a:effectLst/>
        </p:spPr>
        <p:txBody>
          <a:bodyPr/>
          <a:lstStyle/>
          <a:p>
            <a:endParaRPr lang="en-US"/>
          </a:p>
        </p:txBody>
      </p:sp>
      <p:sp>
        <p:nvSpPr>
          <p:cNvPr id="140329" name="Line 41"/>
          <p:cNvSpPr>
            <a:spLocks noChangeShapeType="1"/>
          </p:cNvSpPr>
          <p:nvPr/>
        </p:nvSpPr>
        <p:spPr bwMode="auto">
          <a:xfrm>
            <a:off x="4419600" y="5029200"/>
            <a:ext cx="0" cy="381000"/>
          </a:xfrm>
          <a:prstGeom prst="line">
            <a:avLst/>
          </a:prstGeom>
          <a:noFill/>
          <a:ln w="19050">
            <a:solidFill>
              <a:schemeClr val="tx1"/>
            </a:solidFill>
            <a:round/>
            <a:headEnd/>
            <a:tailEnd/>
          </a:ln>
          <a:effectLst/>
        </p:spPr>
        <p:txBody>
          <a:bodyPr/>
          <a:lstStyle/>
          <a:p>
            <a:endParaRPr lang="en-US"/>
          </a:p>
        </p:txBody>
      </p:sp>
      <p:sp>
        <p:nvSpPr>
          <p:cNvPr id="140330" name="Oval 42"/>
          <p:cNvSpPr>
            <a:spLocks noChangeArrowheads="1"/>
          </p:cNvSpPr>
          <p:nvPr/>
        </p:nvSpPr>
        <p:spPr bwMode="auto">
          <a:xfrm flipH="1">
            <a:off x="3124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31" name="Oval 43"/>
          <p:cNvSpPr>
            <a:spLocks noChangeArrowheads="1"/>
          </p:cNvSpPr>
          <p:nvPr/>
        </p:nvSpPr>
        <p:spPr bwMode="auto">
          <a:xfrm flipH="1">
            <a:off x="3048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32" name="Oval 44"/>
          <p:cNvSpPr>
            <a:spLocks noChangeArrowheads="1"/>
          </p:cNvSpPr>
          <p:nvPr/>
        </p:nvSpPr>
        <p:spPr bwMode="auto">
          <a:xfrm flipH="1">
            <a:off x="3276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33" name="Oval 45"/>
          <p:cNvSpPr>
            <a:spLocks noChangeArrowheads="1"/>
          </p:cNvSpPr>
          <p:nvPr/>
        </p:nvSpPr>
        <p:spPr bwMode="auto">
          <a:xfrm flipH="1">
            <a:off x="3200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34" name="Oval 46"/>
          <p:cNvSpPr>
            <a:spLocks noChangeArrowheads="1"/>
          </p:cNvSpPr>
          <p:nvPr/>
        </p:nvSpPr>
        <p:spPr bwMode="auto">
          <a:xfrm flipH="1">
            <a:off x="35052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35" name="Oval 47"/>
          <p:cNvSpPr>
            <a:spLocks noChangeArrowheads="1"/>
          </p:cNvSpPr>
          <p:nvPr/>
        </p:nvSpPr>
        <p:spPr bwMode="auto">
          <a:xfrm flipH="1">
            <a:off x="3429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36" name="Oval 48"/>
          <p:cNvSpPr>
            <a:spLocks noChangeArrowheads="1"/>
          </p:cNvSpPr>
          <p:nvPr/>
        </p:nvSpPr>
        <p:spPr bwMode="auto">
          <a:xfrm flipH="1">
            <a:off x="5029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37" name="Oval 49"/>
          <p:cNvSpPr>
            <a:spLocks noChangeArrowheads="1"/>
          </p:cNvSpPr>
          <p:nvPr/>
        </p:nvSpPr>
        <p:spPr bwMode="auto">
          <a:xfrm flipH="1">
            <a:off x="48768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38" name="Oval 50"/>
          <p:cNvSpPr>
            <a:spLocks noChangeArrowheads="1"/>
          </p:cNvSpPr>
          <p:nvPr/>
        </p:nvSpPr>
        <p:spPr bwMode="auto">
          <a:xfrm flipH="1">
            <a:off x="4953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39" name="Oval 51"/>
          <p:cNvSpPr>
            <a:spLocks noChangeArrowheads="1"/>
          </p:cNvSpPr>
          <p:nvPr/>
        </p:nvSpPr>
        <p:spPr bwMode="auto">
          <a:xfrm flipH="1">
            <a:off x="5105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40" name="Oval 52"/>
          <p:cNvSpPr>
            <a:spLocks noChangeArrowheads="1"/>
          </p:cNvSpPr>
          <p:nvPr/>
        </p:nvSpPr>
        <p:spPr bwMode="auto">
          <a:xfrm flipH="1">
            <a:off x="5181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41" name="Oval 53"/>
          <p:cNvSpPr>
            <a:spLocks noChangeArrowheads="1"/>
          </p:cNvSpPr>
          <p:nvPr/>
        </p:nvSpPr>
        <p:spPr bwMode="auto">
          <a:xfrm flipH="1">
            <a:off x="5257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42" name="Oval 54"/>
          <p:cNvSpPr>
            <a:spLocks noChangeArrowheads="1"/>
          </p:cNvSpPr>
          <p:nvPr/>
        </p:nvSpPr>
        <p:spPr bwMode="auto">
          <a:xfrm flipH="1">
            <a:off x="5334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0343" name="Freeform 55"/>
          <p:cNvSpPr>
            <a:spLocks/>
          </p:cNvSpPr>
          <p:nvPr/>
        </p:nvSpPr>
        <p:spPr bwMode="auto">
          <a:xfrm>
            <a:off x="7086600" y="5257800"/>
            <a:ext cx="1066800"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40344" name="Line 56"/>
          <p:cNvSpPr>
            <a:spLocks noChangeShapeType="1"/>
          </p:cNvSpPr>
          <p:nvPr/>
        </p:nvSpPr>
        <p:spPr bwMode="auto">
          <a:xfrm flipH="1">
            <a:off x="6248400" y="5257800"/>
            <a:ext cx="838200" cy="0"/>
          </a:xfrm>
          <a:prstGeom prst="line">
            <a:avLst/>
          </a:prstGeom>
          <a:noFill/>
          <a:ln w="25400">
            <a:solidFill>
              <a:schemeClr val="tx1"/>
            </a:solidFill>
            <a:round/>
            <a:headEnd/>
            <a:tailEnd/>
          </a:ln>
          <a:effectLst/>
        </p:spPr>
        <p:txBody>
          <a:bodyPr/>
          <a:lstStyle/>
          <a:p>
            <a:endParaRPr lang="en-US"/>
          </a:p>
        </p:txBody>
      </p:sp>
      <p:sp>
        <p:nvSpPr>
          <p:cNvPr id="140345" name="Line 57"/>
          <p:cNvSpPr>
            <a:spLocks noChangeShapeType="1"/>
          </p:cNvSpPr>
          <p:nvPr/>
        </p:nvSpPr>
        <p:spPr bwMode="auto">
          <a:xfrm>
            <a:off x="6705600" y="5029200"/>
            <a:ext cx="0" cy="381000"/>
          </a:xfrm>
          <a:prstGeom prst="line">
            <a:avLst/>
          </a:prstGeom>
          <a:noFill/>
          <a:ln w="19050">
            <a:solidFill>
              <a:schemeClr val="tx1"/>
            </a:solidFill>
            <a:round/>
            <a:headEnd/>
            <a:tailEnd/>
          </a:ln>
          <a:effectLst/>
        </p:spPr>
        <p:txBody>
          <a:bodyPr/>
          <a:lstStyle/>
          <a:p>
            <a:endParaRPr lang="en-US"/>
          </a:p>
        </p:txBody>
      </p:sp>
      <p:sp>
        <p:nvSpPr>
          <p:cNvPr id="140346" name="Line 58"/>
          <p:cNvSpPr>
            <a:spLocks noChangeShapeType="1"/>
          </p:cNvSpPr>
          <p:nvPr/>
        </p:nvSpPr>
        <p:spPr bwMode="auto">
          <a:xfrm>
            <a:off x="4038600" y="6248400"/>
            <a:ext cx="4724400" cy="0"/>
          </a:xfrm>
          <a:prstGeom prst="line">
            <a:avLst/>
          </a:prstGeom>
          <a:noFill/>
          <a:ln w="25400" cap="rnd">
            <a:solidFill>
              <a:schemeClr val="tx1"/>
            </a:solidFill>
            <a:prstDash val="sysDot"/>
            <a:round/>
            <a:headEnd/>
            <a:tailEnd/>
          </a:ln>
          <a:effectLst/>
        </p:spPr>
        <p:txBody>
          <a:bodyPr/>
          <a:lstStyle/>
          <a:p>
            <a:endParaRPr lang="en-US"/>
          </a:p>
        </p:txBody>
      </p:sp>
    </p:spTree>
    <p:extLst>
      <p:ext uri="{BB962C8B-B14F-4D97-AF65-F5344CB8AC3E}">
        <p14:creationId xmlns:p14="http://schemas.microsoft.com/office/powerpoint/2010/main" val="195326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3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03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0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43" grpId="0" animBg="1"/>
      <p:bldP spid="140344" grpId="0" animBg="1"/>
      <p:bldP spid="1403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42339"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42340" name="Line 4"/>
          <p:cNvSpPr>
            <a:spLocks noChangeShapeType="1"/>
          </p:cNvSpPr>
          <p:nvPr/>
        </p:nvSpPr>
        <p:spPr bwMode="auto">
          <a:xfrm>
            <a:off x="3886200" y="4191000"/>
            <a:ext cx="2133600" cy="0"/>
          </a:xfrm>
          <a:prstGeom prst="line">
            <a:avLst/>
          </a:prstGeom>
          <a:noFill/>
          <a:ln w="127000">
            <a:solidFill>
              <a:srgbClr val="0000FF"/>
            </a:solidFill>
            <a:round/>
            <a:headEnd/>
            <a:tailEnd/>
          </a:ln>
          <a:effectLst/>
        </p:spPr>
        <p:txBody>
          <a:bodyPr/>
          <a:lstStyle/>
          <a:p>
            <a:endParaRPr lang="en-US"/>
          </a:p>
        </p:txBody>
      </p:sp>
      <p:sp>
        <p:nvSpPr>
          <p:cNvPr id="142341" name="Line 5"/>
          <p:cNvSpPr>
            <a:spLocks noChangeShapeType="1"/>
          </p:cNvSpPr>
          <p:nvPr/>
        </p:nvSpPr>
        <p:spPr bwMode="auto">
          <a:xfrm>
            <a:off x="3886200" y="3733800"/>
            <a:ext cx="2133600" cy="0"/>
          </a:xfrm>
          <a:prstGeom prst="line">
            <a:avLst/>
          </a:prstGeom>
          <a:noFill/>
          <a:ln w="127000">
            <a:solidFill>
              <a:schemeClr val="tx1"/>
            </a:solidFill>
            <a:round/>
            <a:headEnd/>
            <a:tailEnd/>
          </a:ln>
          <a:effectLst/>
        </p:spPr>
        <p:txBody>
          <a:bodyPr/>
          <a:lstStyle/>
          <a:p>
            <a:endParaRPr lang="en-US"/>
          </a:p>
        </p:txBody>
      </p:sp>
      <p:sp>
        <p:nvSpPr>
          <p:cNvPr id="142342" name="Oval 6"/>
          <p:cNvSpPr>
            <a:spLocks noChangeArrowheads="1"/>
          </p:cNvSpPr>
          <p:nvPr/>
        </p:nvSpPr>
        <p:spPr bwMode="auto">
          <a:xfrm>
            <a:off x="3962400" y="31242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42343" name="Oval 7"/>
          <p:cNvSpPr>
            <a:spLocks noChangeArrowheads="1"/>
          </p:cNvSpPr>
          <p:nvPr/>
        </p:nvSpPr>
        <p:spPr bwMode="auto">
          <a:xfrm flipH="1">
            <a:off x="41148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44" name="Oval 8"/>
          <p:cNvSpPr>
            <a:spLocks noChangeArrowheads="1"/>
          </p:cNvSpPr>
          <p:nvPr/>
        </p:nvSpPr>
        <p:spPr bwMode="auto">
          <a:xfrm flipH="1">
            <a:off x="41910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45" name="Oval 9"/>
          <p:cNvSpPr>
            <a:spLocks noChangeArrowheads="1"/>
          </p:cNvSpPr>
          <p:nvPr/>
        </p:nvSpPr>
        <p:spPr bwMode="auto">
          <a:xfrm flipH="1">
            <a:off x="42672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46" name="Oval 10"/>
          <p:cNvSpPr>
            <a:spLocks noChangeArrowheads="1"/>
          </p:cNvSpPr>
          <p:nvPr/>
        </p:nvSpPr>
        <p:spPr bwMode="auto">
          <a:xfrm flipH="1">
            <a:off x="4419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47" name="Oval 11"/>
          <p:cNvSpPr>
            <a:spLocks noChangeArrowheads="1"/>
          </p:cNvSpPr>
          <p:nvPr/>
        </p:nvSpPr>
        <p:spPr bwMode="auto">
          <a:xfrm flipH="1">
            <a:off x="4343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48" name="Oval 12"/>
          <p:cNvSpPr>
            <a:spLocks noChangeArrowheads="1"/>
          </p:cNvSpPr>
          <p:nvPr/>
        </p:nvSpPr>
        <p:spPr bwMode="auto">
          <a:xfrm flipH="1">
            <a:off x="42672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49" name="Oval 13"/>
          <p:cNvSpPr>
            <a:spLocks noChangeArrowheads="1"/>
          </p:cNvSpPr>
          <p:nvPr/>
        </p:nvSpPr>
        <p:spPr bwMode="auto">
          <a:xfrm flipH="1">
            <a:off x="43434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0" name="Oval 14"/>
          <p:cNvSpPr>
            <a:spLocks noChangeArrowheads="1"/>
          </p:cNvSpPr>
          <p:nvPr/>
        </p:nvSpPr>
        <p:spPr bwMode="auto">
          <a:xfrm flipH="1">
            <a:off x="44196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1" name="Oval 15"/>
          <p:cNvSpPr>
            <a:spLocks noChangeArrowheads="1"/>
          </p:cNvSpPr>
          <p:nvPr/>
        </p:nvSpPr>
        <p:spPr bwMode="auto">
          <a:xfrm flipH="1">
            <a:off x="4572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2" name="Oval 16"/>
          <p:cNvSpPr>
            <a:spLocks noChangeArrowheads="1"/>
          </p:cNvSpPr>
          <p:nvPr/>
        </p:nvSpPr>
        <p:spPr bwMode="auto">
          <a:xfrm flipH="1">
            <a:off x="4495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3" name="Oval 17"/>
          <p:cNvSpPr>
            <a:spLocks noChangeArrowheads="1"/>
          </p:cNvSpPr>
          <p:nvPr/>
        </p:nvSpPr>
        <p:spPr bwMode="auto">
          <a:xfrm flipH="1">
            <a:off x="4572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4" name="Oval 18"/>
          <p:cNvSpPr>
            <a:spLocks noChangeArrowheads="1"/>
          </p:cNvSpPr>
          <p:nvPr/>
        </p:nvSpPr>
        <p:spPr bwMode="auto">
          <a:xfrm flipH="1">
            <a:off x="4648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5" name="Oval 19"/>
          <p:cNvSpPr>
            <a:spLocks noChangeArrowheads="1"/>
          </p:cNvSpPr>
          <p:nvPr/>
        </p:nvSpPr>
        <p:spPr bwMode="auto">
          <a:xfrm flipH="1">
            <a:off x="4724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6" name="Oval 20"/>
          <p:cNvSpPr>
            <a:spLocks noChangeArrowheads="1"/>
          </p:cNvSpPr>
          <p:nvPr/>
        </p:nvSpPr>
        <p:spPr bwMode="auto">
          <a:xfrm flipH="1">
            <a:off x="4800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7" name="Oval 21"/>
          <p:cNvSpPr>
            <a:spLocks noChangeArrowheads="1"/>
          </p:cNvSpPr>
          <p:nvPr/>
        </p:nvSpPr>
        <p:spPr bwMode="auto">
          <a:xfrm flipH="1">
            <a:off x="4876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8" name="Oval 22"/>
          <p:cNvSpPr>
            <a:spLocks noChangeArrowheads="1"/>
          </p:cNvSpPr>
          <p:nvPr/>
        </p:nvSpPr>
        <p:spPr bwMode="auto">
          <a:xfrm flipH="1">
            <a:off x="4191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59" name="Oval 23"/>
          <p:cNvSpPr>
            <a:spLocks noChangeArrowheads="1"/>
          </p:cNvSpPr>
          <p:nvPr/>
        </p:nvSpPr>
        <p:spPr bwMode="auto">
          <a:xfrm flipH="1">
            <a:off x="4267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0" name="Oval 24"/>
          <p:cNvSpPr>
            <a:spLocks noChangeArrowheads="1"/>
          </p:cNvSpPr>
          <p:nvPr/>
        </p:nvSpPr>
        <p:spPr bwMode="auto">
          <a:xfrm flipH="1">
            <a:off x="4114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1" name="Oval 25"/>
          <p:cNvSpPr>
            <a:spLocks noChangeArrowheads="1"/>
          </p:cNvSpPr>
          <p:nvPr/>
        </p:nvSpPr>
        <p:spPr bwMode="auto">
          <a:xfrm flipH="1">
            <a:off x="41148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2" name="Oval 26"/>
          <p:cNvSpPr>
            <a:spLocks noChangeArrowheads="1"/>
          </p:cNvSpPr>
          <p:nvPr/>
        </p:nvSpPr>
        <p:spPr bwMode="auto">
          <a:xfrm flipH="1">
            <a:off x="40386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3" name="Oval 27"/>
          <p:cNvSpPr>
            <a:spLocks noChangeArrowheads="1"/>
          </p:cNvSpPr>
          <p:nvPr/>
        </p:nvSpPr>
        <p:spPr bwMode="auto">
          <a:xfrm flipH="1">
            <a:off x="4038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4" name="Oval 28"/>
          <p:cNvSpPr>
            <a:spLocks noChangeArrowheads="1"/>
          </p:cNvSpPr>
          <p:nvPr/>
        </p:nvSpPr>
        <p:spPr bwMode="auto">
          <a:xfrm flipH="1">
            <a:off x="3962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5" name="Oval 29"/>
          <p:cNvSpPr>
            <a:spLocks noChangeArrowheads="1"/>
          </p:cNvSpPr>
          <p:nvPr/>
        </p:nvSpPr>
        <p:spPr bwMode="auto">
          <a:xfrm flipH="1">
            <a:off x="39624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6" name="Oval 30"/>
          <p:cNvSpPr>
            <a:spLocks noChangeArrowheads="1"/>
          </p:cNvSpPr>
          <p:nvPr/>
        </p:nvSpPr>
        <p:spPr bwMode="auto">
          <a:xfrm flipH="1">
            <a:off x="3886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7" name="Oval 31"/>
          <p:cNvSpPr>
            <a:spLocks noChangeArrowheads="1"/>
          </p:cNvSpPr>
          <p:nvPr/>
        </p:nvSpPr>
        <p:spPr bwMode="auto">
          <a:xfrm flipH="1">
            <a:off x="3810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8" name="Oval 32"/>
          <p:cNvSpPr>
            <a:spLocks noChangeArrowheads="1"/>
          </p:cNvSpPr>
          <p:nvPr/>
        </p:nvSpPr>
        <p:spPr bwMode="auto">
          <a:xfrm flipH="1">
            <a:off x="3810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69" name="Oval 33"/>
          <p:cNvSpPr>
            <a:spLocks noChangeArrowheads="1"/>
          </p:cNvSpPr>
          <p:nvPr/>
        </p:nvSpPr>
        <p:spPr bwMode="auto">
          <a:xfrm flipH="1">
            <a:off x="3733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70" name="Oval 34"/>
          <p:cNvSpPr>
            <a:spLocks noChangeArrowheads="1"/>
          </p:cNvSpPr>
          <p:nvPr/>
        </p:nvSpPr>
        <p:spPr bwMode="auto">
          <a:xfrm flipH="1">
            <a:off x="3657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71" name="Oval 35"/>
          <p:cNvSpPr>
            <a:spLocks noChangeArrowheads="1"/>
          </p:cNvSpPr>
          <p:nvPr/>
        </p:nvSpPr>
        <p:spPr bwMode="auto">
          <a:xfrm flipH="1">
            <a:off x="3581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72" name="Oval 36"/>
          <p:cNvSpPr>
            <a:spLocks noChangeArrowheads="1"/>
          </p:cNvSpPr>
          <p:nvPr/>
        </p:nvSpPr>
        <p:spPr bwMode="auto">
          <a:xfrm flipH="1">
            <a:off x="3505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73" name="Oval 37"/>
          <p:cNvSpPr>
            <a:spLocks noChangeArrowheads="1"/>
          </p:cNvSpPr>
          <p:nvPr/>
        </p:nvSpPr>
        <p:spPr bwMode="auto">
          <a:xfrm flipH="1">
            <a:off x="3352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2374" name="Text Box 38"/>
          <p:cNvSpPr txBox="1">
            <a:spLocks noChangeArrowheads="1"/>
          </p:cNvSpPr>
          <p:nvPr/>
        </p:nvSpPr>
        <p:spPr bwMode="auto">
          <a:xfrm>
            <a:off x="288925" y="4354513"/>
            <a:ext cx="1820863" cy="701675"/>
          </a:xfrm>
          <a:prstGeom prst="rect">
            <a:avLst/>
          </a:prstGeom>
          <a:noFill/>
          <a:ln w="9525">
            <a:noFill/>
            <a:miter lim="800000"/>
            <a:headEnd/>
            <a:tailEnd/>
          </a:ln>
          <a:effectLst/>
        </p:spPr>
        <p:txBody>
          <a:bodyPr wrap="none">
            <a:spAutoFit/>
          </a:bodyPr>
          <a:lstStyle/>
          <a:p>
            <a:r>
              <a:rPr lang="en-US" sz="2000">
                <a:cs typeface="Arial" charset="0"/>
              </a:rPr>
              <a:t>Not saturated</a:t>
            </a:r>
          </a:p>
          <a:p>
            <a:r>
              <a:rPr lang="en-US" sz="2000">
                <a:cs typeface="Arial" charset="0"/>
              </a:rPr>
              <a:t>Off center</a:t>
            </a:r>
          </a:p>
        </p:txBody>
      </p:sp>
      <p:sp>
        <p:nvSpPr>
          <p:cNvPr id="142375" name="Freeform 39"/>
          <p:cNvSpPr>
            <a:spLocks/>
          </p:cNvSpPr>
          <p:nvPr/>
        </p:nvSpPr>
        <p:spPr bwMode="auto">
          <a:xfrm>
            <a:off x="4800600" y="5270500"/>
            <a:ext cx="1066800" cy="638175"/>
          </a:xfrm>
          <a:custGeom>
            <a:avLst/>
            <a:gdLst/>
            <a:ahLst/>
            <a:cxnLst>
              <a:cxn ang="0">
                <a:pos x="0" y="6"/>
              </a:cxn>
              <a:cxn ang="0">
                <a:pos x="72" y="392"/>
              </a:cxn>
              <a:cxn ang="0">
                <a:pos x="208" y="64"/>
              </a:cxn>
              <a:cxn ang="0">
                <a:pos x="672" y="6"/>
              </a:cxn>
            </a:cxnLst>
            <a:rect l="0" t="0" r="r" b="b"/>
            <a:pathLst>
              <a:path w="672" h="402">
                <a:moveTo>
                  <a:pt x="0" y="6"/>
                </a:moveTo>
                <a:cubicBezTo>
                  <a:pt x="12" y="70"/>
                  <a:pt x="37" y="382"/>
                  <a:pt x="72" y="392"/>
                </a:cubicBezTo>
                <a:cubicBezTo>
                  <a:pt x="107" y="402"/>
                  <a:pt x="108" y="128"/>
                  <a:pt x="208" y="64"/>
                </a:cubicBezTo>
                <a:cubicBezTo>
                  <a:pt x="308" y="0"/>
                  <a:pt x="575" y="18"/>
                  <a:pt x="672" y="6"/>
                </a:cubicBezTo>
              </a:path>
            </a:pathLst>
          </a:custGeom>
          <a:noFill/>
          <a:ln w="25400">
            <a:solidFill>
              <a:schemeClr val="tx1"/>
            </a:solidFill>
            <a:round/>
            <a:headEnd/>
            <a:tailEnd/>
          </a:ln>
          <a:effectLst/>
        </p:spPr>
        <p:txBody>
          <a:bodyPr/>
          <a:lstStyle/>
          <a:p>
            <a:endParaRPr lang="en-US"/>
          </a:p>
        </p:txBody>
      </p:sp>
      <p:sp>
        <p:nvSpPr>
          <p:cNvPr id="142376" name="Line 40"/>
          <p:cNvSpPr>
            <a:spLocks noChangeShapeType="1"/>
          </p:cNvSpPr>
          <p:nvPr/>
        </p:nvSpPr>
        <p:spPr bwMode="auto">
          <a:xfrm flipH="1">
            <a:off x="3962400" y="5257800"/>
            <a:ext cx="838200" cy="0"/>
          </a:xfrm>
          <a:prstGeom prst="line">
            <a:avLst/>
          </a:prstGeom>
          <a:noFill/>
          <a:ln w="25400">
            <a:solidFill>
              <a:schemeClr val="tx1"/>
            </a:solidFill>
            <a:round/>
            <a:headEnd/>
            <a:tailEnd/>
          </a:ln>
          <a:effectLst/>
        </p:spPr>
        <p:txBody>
          <a:bodyPr/>
          <a:lstStyle/>
          <a:p>
            <a:endParaRPr lang="en-US"/>
          </a:p>
        </p:txBody>
      </p:sp>
      <p:sp>
        <p:nvSpPr>
          <p:cNvPr id="142377" name="Line 41"/>
          <p:cNvSpPr>
            <a:spLocks noChangeShapeType="1"/>
          </p:cNvSpPr>
          <p:nvPr/>
        </p:nvSpPr>
        <p:spPr bwMode="auto">
          <a:xfrm>
            <a:off x="4419600" y="5029200"/>
            <a:ext cx="0" cy="381000"/>
          </a:xfrm>
          <a:prstGeom prst="line">
            <a:avLst/>
          </a:prstGeom>
          <a:noFill/>
          <a:ln w="19050">
            <a:solidFill>
              <a:schemeClr val="tx1"/>
            </a:solidFill>
            <a:round/>
            <a:headEnd/>
            <a:tailEnd/>
          </a:ln>
          <a:effectLst/>
        </p:spPr>
        <p:txBody>
          <a:bodyPr/>
          <a:lstStyle/>
          <a:p>
            <a:endParaRPr lang="en-US"/>
          </a:p>
        </p:txBody>
      </p:sp>
      <p:sp>
        <p:nvSpPr>
          <p:cNvPr id="142378" name="Line 42"/>
          <p:cNvSpPr>
            <a:spLocks noChangeShapeType="1"/>
          </p:cNvSpPr>
          <p:nvPr/>
        </p:nvSpPr>
        <p:spPr bwMode="auto">
          <a:xfrm>
            <a:off x="4038600" y="6248400"/>
            <a:ext cx="4724400" cy="0"/>
          </a:xfrm>
          <a:prstGeom prst="line">
            <a:avLst/>
          </a:prstGeom>
          <a:noFill/>
          <a:ln w="25400" cap="rnd">
            <a:solidFill>
              <a:schemeClr val="tx1"/>
            </a:solidFill>
            <a:prstDash val="sysDot"/>
            <a:round/>
            <a:headEnd/>
            <a:tailEnd/>
          </a:ln>
          <a:effectLst/>
        </p:spPr>
        <p:txBody>
          <a:bodyPr/>
          <a:lstStyle/>
          <a:p>
            <a:endParaRPr lang="en-US"/>
          </a:p>
        </p:txBody>
      </p:sp>
    </p:spTree>
    <p:extLst>
      <p:ext uri="{BB962C8B-B14F-4D97-AF65-F5344CB8AC3E}">
        <p14:creationId xmlns:p14="http://schemas.microsoft.com/office/powerpoint/2010/main" val="1006238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8077200" cy="1470025"/>
          </a:xfrm>
        </p:spPr>
        <p:txBody>
          <a:bodyPr>
            <a:normAutofit fontScale="90000"/>
          </a:bodyPr>
          <a:lstStyle/>
          <a:p>
            <a:pPr algn="l"/>
            <a:r>
              <a:rPr lang="en-US" dirty="0" smtClean="0"/>
              <a:t>Quantifying synaptic transmission in various experimental paradigms</a:t>
            </a:r>
            <a:br>
              <a:rPr lang="en-US" dirty="0" smtClean="0"/>
            </a:br>
            <a:r>
              <a:rPr lang="en-US" dirty="0" smtClean="0"/>
              <a:t/>
            </a:r>
            <a:br>
              <a:rPr lang="en-US" dirty="0" smtClean="0"/>
            </a:br>
            <a:r>
              <a:rPr lang="en-US" dirty="0" smtClean="0"/>
              <a:t>We turn to a citizen science approach</a:t>
            </a:r>
            <a:br>
              <a:rPr lang="en-US" dirty="0" smtClean="0"/>
            </a:br>
            <a:r>
              <a:rPr lang="en-US" sz="1300" dirty="0" smtClean="0"/>
              <a:t/>
            </a:r>
            <a:br>
              <a:rPr lang="en-US" sz="1300" dirty="0" smtClean="0"/>
            </a:br>
            <a:r>
              <a:rPr lang="en-US" dirty="0" smtClean="0"/>
              <a:t/>
            </a:r>
            <a:br>
              <a:rPr lang="en-US" dirty="0" smtClean="0"/>
            </a:br>
            <a:r>
              <a:rPr lang="en-US" dirty="0"/>
              <a:t/>
            </a:r>
            <a:br>
              <a:rPr lang="en-US" dirty="0"/>
            </a:br>
            <a:endParaRPr lang="en-US" dirty="0"/>
          </a:p>
        </p:txBody>
      </p:sp>
      <p:sp>
        <p:nvSpPr>
          <p:cNvPr id="4" name="TextBox 3"/>
          <p:cNvSpPr txBox="1"/>
          <p:nvPr/>
        </p:nvSpPr>
        <p:spPr>
          <a:xfrm>
            <a:off x="457200" y="3581400"/>
            <a:ext cx="7620000" cy="3139321"/>
          </a:xfrm>
          <a:prstGeom prst="rect">
            <a:avLst/>
          </a:prstGeom>
          <a:noFill/>
        </p:spPr>
        <p:txBody>
          <a:bodyPr wrap="square" rtlCol="0">
            <a:spAutoFit/>
          </a:bodyPr>
          <a:lstStyle/>
          <a:p>
            <a:r>
              <a:rPr lang="en-US" b="1" dirty="0" smtClean="0"/>
              <a:t>Teams: </a:t>
            </a:r>
            <a:endParaRPr lang="en-US" dirty="0" smtClean="0"/>
          </a:p>
          <a:p>
            <a:r>
              <a:rPr lang="en-US" b="1" dirty="0" smtClean="0"/>
              <a:t>High Schools in Lexington and Louisville, KY., USA </a:t>
            </a:r>
            <a:endParaRPr lang="en-US" dirty="0" smtClean="0"/>
          </a:p>
          <a:p>
            <a:r>
              <a:rPr lang="en-US" b="1" dirty="0" smtClean="0"/>
              <a:t>University of Kentucky, Lexington, KY, USA </a:t>
            </a:r>
            <a:endParaRPr lang="en-US" dirty="0" smtClean="0"/>
          </a:p>
          <a:p>
            <a:r>
              <a:rPr lang="en-US" b="1" dirty="0" smtClean="0"/>
              <a:t>Wright State University, Dayton, OH, USA</a:t>
            </a:r>
            <a:endParaRPr lang="en-US" dirty="0" smtClean="0"/>
          </a:p>
          <a:p>
            <a:r>
              <a:rPr lang="en-US" b="1" dirty="0" smtClean="0"/>
              <a:t>Seoul National University, South Korea</a:t>
            </a:r>
            <a:endParaRPr lang="en-US" dirty="0" smtClean="0"/>
          </a:p>
          <a:p>
            <a:r>
              <a:rPr lang="en-US" b="1" dirty="0" smtClean="0"/>
              <a:t>Korean Military Academy, South Korea</a:t>
            </a:r>
            <a:endParaRPr lang="en-US" dirty="0" smtClean="0"/>
          </a:p>
          <a:p>
            <a:r>
              <a:rPr lang="en-US" b="1" dirty="0" err="1" smtClean="0"/>
              <a:t>Univesity</a:t>
            </a:r>
            <a:r>
              <a:rPr lang="en-US" b="1" dirty="0" smtClean="0"/>
              <a:t> of </a:t>
            </a:r>
            <a:r>
              <a:rPr lang="en-US" b="1" dirty="0" err="1" smtClean="0"/>
              <a:t>Salahaddin</a:t>
            </a:r>
            <a:r>
              <a:rPr lang="en-US" b="1" dirty="0" smtClean="0"/>
              <a:t>, Erbil, Iraq</a:t>
            </a:r>
            <a:endParaRPr lang="en-US" dirty="0" smtClean="0"/>
          </a:p>
          <a:p>
            <a:r>
              <a:rPr lang="en-US" b="1" dirty="0" err="1" smtClean="0"/>
              <a:t>Universität</a:t>
            </a:r>
            <a:r>
              <a:rPr lang="en-US" b="1" dirty="0" smtClean="0"/>
              <a:t> Leipzig, Germany</a:t>
            </a:r>
          </a:p>
          <a:p>
            <a:r>
              <a:rPr lang="en-US" b="1" dirty="0" smtClean="0"/>
              <a:t>University of </a:t>
            </a:r>
            <a:r>
              <a:rPr lang="en-US" b="1" dirty="0" err="1" smtClean="0"/>
              <a:t>Padova</a:t>
            </a:r>
            <a:r>
              <a:rPr lang="en-US" b="1" dirty="0" smtClean="0"/>
              <a:t>, Italy</a:t>
            </a:r>
          </a:p>
          <a:p>
            <a:r>
              <a:rPr lang="en-US" b="1" dirty="0" smtClean="0"/>
              <a:t>Kazan, Russia</a:t>
            </a:r>
            <a:endParaRPr lang="en-US" dirty="0" smtClean="0"/>
          </a:p>
          <a:p>
            <a:endParaRPr lang="en-US" dirty="0"/>
          </a:p>
        </p:txBody>
      </p:sp>
      <p:sp>
        <p:nvSpPr>
          <p:cNvPr id="5" name="TextBox 4"/>
          <p:cNvSpPr txBox="1"/>
          <p:nvPr/>
        </p:nvSpPr>
        <p:spPr>
          <a:xfrm>
            <a:off x="533400" y="2895600"/>
            <a:ext cx="8026941" cy="584775"/>
          </a:xfrm>
          <a:prstGeom prst="rect">
            <a:avLst/>
          </a:prstGeom>
          <a:noFill/>
        </p:spPr>
        <p:txBody>
          <a:bodyPr wrap="none" rtlCol="0">
            <a:spAutoFit/>
          </a:bodyPr>
          <a:lstStyle/>
          <a:p>
            <a:r>
              <a:rPr lang="en-US" dirty="0" smtClean="0"/>
              <a:t/>
            </a:r>
            <a:br>
              <a:rPr lang="en-US" dirty="0" smtClean="0"/>
            </a:br>
            <a:r>
              <a:rPr lang="en-US" sz="1400" dirty="0" smtClean="0">
                <a:hlinkClick r:id="rId3"/>
              </a:rPr>
              <a:t>http://web.as.uky.edu/Biology/faculty/cooper/Citizen%20Science%20folder/CitizenScienceProjectPage.htm</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44387"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44388" name="Line 4"/>
          <p:cNvSpPr>
            <a:spLocks noChangeShapeType="1"/>
          </p:cNvSpPr>
          <p:nvPr/>
        </p:nvSpPr>
        <p:spPr bwMode="auto">
          <a:xfrm>
            <a:off x="3429000" y="4191000"/>
            <a:ext cx="1447800" cy="0"/>
          </a:xfrm>
          <a:prstGeom prst="line">
            <a:avLst/>
          </a:prstGeom>
          <a:noFill/>
          <a:ln w="127000">
            <a:solidFill>
              <a:srgbClr val="0000FF"/>
            </a:solidFill>
            <a:round/>
            <a:headEnd/>
            <a:tailEnd/>
          </a:ln>
          <a:effectLst/>
        </p:spPr>
        <p:txBody>
          <a:bodyPr/>
          <a:lstStyle/>
          <a:p>
            <a:endParaRPr lang="en-US"/>
          </a:p>
        </p:txBody>
      </p:sp>
      <p:sp>
        <p:nvSpPr>
          <p:cNvPr id="144389" name="Line 5"/>
          <p:cNvSpPr>
            <a:spLocks noChangeShapeType="1"/>
          </p:cNvSpPr>
          <p:nvPr/>
        </p:nvSpPr>
        <p:spPr bwMode="auto">
          <a:xfrm>
            <a:off x="3505200" y="3733800"/>
            <a:ext cx="1295400" cy="0"/>
          </a:xfrm>
          <a:prstGeom prst="line">
            <a:avLst/>
          </a:prstGeom>
          <a:noFill/>
          <a:ln w="127000">
            <a:solidFill>
              <a:schemeClr val="tx1"/>
            </a:solidFill>
            <a:round/>
            <a:headEnd/>
            <a:tailEnd/>
          </a:ln>
          <a:effectLst/>
        </p:spPr>
        <p:txBody>
          <a:bodyPr/>
          <a:lstStyle/>
          <a:p>
            <a:endParaRPr lang="en-US"/>
          </a:p>
        </p:txBody>
      </p:sp>
      <p:sp>
        <p:nvSpPr>
          <p:cNvPr id="144390" name="Oval 6"/>
          <p:cNvSpPr>
            <a:spLocks noChangeArrowheads="1"/>
          </p:cNvSpPr>
          <p:nvPr/>
        </p:nvSpPr>
        <p:spPr bwMode="auto">
          <a:xfrm>
            <a:off x="3962400" y="31242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44391" name="Oval 7"/>
          <p:cNvSpPr>
            <a:spLocks noChangeArrowheads="1"/>
          </p:cNvSpPr>
          <p:nvPr/>
        </p:nvSpPr>
        <p:spPr bwMode="auto">
          <a:xfrm flipH="1">
            <a:off x="41148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392" name="Oval 8"/>
          <p:cNvSpPr>
            <a:spLocks noChangeArrowheads="1"/>
          </p:cNvSpPr>
          <p:nvPr/>
        </p:nvSpPr>
        <p:spPr bwMode="auto">
          <a:xfrm flipH="1">
            <a:off x="41910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393" name="Oval 9"/>
          <p:cNvSpPr>
            <a:spLocks noChangeArrowheads="1"/>
          </p:cNvSpPr>
          <p:nvPr/>
        </p:nvSpPr>
        <p:spPr bwMode="auto">
          <a:xfrm flipH="1">
            <a:off x="42672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394" name="Oval 10"/>
          <p:cNvSpPr>
            <a:spLocks noChangeArrowheads="1"/>
          </p:cNvSpPr>
          <p:nvPr/>
        </p:nvSpPr>
        <p:spPr bwMode="auto">
          <a:xfrm flipH="1">
            <a:off x="4419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395" name="Oval 11"/>
          <p:cNvSpPr>
            <a:spLocks noChangeArrowheads="1"/>
          </p:cNvSpPr>
          <p:nvPr/>
        </p:nvSpPr>
        <p:spPr bwMode="auto">
          <a:xfrm flipH="1">
            <a:off x="4343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396" name="Oval 12"/>
          <p:cNvSpPr>
            <a:spLocks noChangeArrowheads="1"/>
          </p:cNvSpPr>
          <p:nvPr/>
        </p:nvSpPr>
        <p:spPr bwMode="auto">
          <a:xfrm flipH="1">
            <a:off x="42672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397" name="Oval 13"/>
          <p:cNvSpPr>
            <a:spLocks noChangeArrowheads="1"/>
          </p:cNvSpPr>
          <p:nvPr/>
        </p:nvSpPr>
        <p:spPr bwMode="auto">
          <a:xfrm flipH="1">
            <a:off x="43434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398" name="Oval 14"/>
          <p:cNvSpPr>
            <a:spLocks noChangeArrowheads="1"/>
          </p:cNvSpPr>
          <p:nvPr/>
        </p:nvSpPr>
        <p:spPr bwMode="auto">
          <a:xfrm flipH="1">
            <a:off x="44196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399" name="Oval 15"/>
          <p:cNvSpPr>
            <a:spLocks noChangeArrowheads="1"/>
          </p:cNvSpPr>
          <p:nvPr/>
        </p:nvSpPr>
        <p:spPr bwMode="auto">
          <a:xfrm flipH="1">
            <a:off x="4572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0" name="Oval 16"/>
          <p:cNvSpPr>
            <a:spLocks noChangeArrowheads="1"/>
          </p:cNvSpPr>
          <p:nvPr/>
        </p:nvSpPr>
        <p:spPr bwMode="auto">
          <a:xfrm flipH="1">
            <a:off x="4495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1" name="Oval 17"/>
          <p:cNvSpPr>
            <a:spLocks noChangeArrowheads="1"/>
          </p:cNvSpPr>
          <p:nvPr/>
        </p:nvSpPr>
        <p:spPr bwMode="auto">
          <a:xfrm flipH="1">
            <a:off x="4572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2" name="Oval 18"/>
          <p:cNvSpPr>
            <a:spLocks noChangeArrowheads="1"/>
          </p:cNvSpPr>
          <p:nvPr/>
        </p:nvSpPr>
        <p:spPr bwMode="auto">
          <a:xfrm flipH="1">
            <a:off x="4648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3" name="Oval 19"/>
          <p:cNvSpPr>
            <a:spLocks noChangeArrowheads="1"/>
          </p:cNvSpPr>
          <p:nvPr/>
        </p:nvSpPr>
        <p:spPr bwMode="auto">
          <a:xfrm flipH="1">
            <a:off x="4724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4" name="Oval 20"/>
          <p:cNvSpPr>
            <a:spLocks noChangeArrowheads="1"/>
          </p:cNvSpPr>
          <p:nvPr/>
        </p:nvSpPr>
        <p:spPr bwMode="auto">
          <a:xfrm flipH="1">
            <a:off x="4800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5" name="Oval 21"/>
          <p:cNvSpPr>
            <a:spLocks noChangeArrowheads="1"/>
          </p:cNvSpPr>
          <p:nvPr/>
        </p:nvSpPr>
        <p:spPr bwMode="auto">
          <a:xfrm flipH="1">
            <a:off x="4876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6" name="Oval 22"/>
          <p:cNvSpPr>
            <a:spLocks noChangeArrowheads="1"/>
          </p:cNvSpPr>
          <p:nvPr/>
        </p:nvSpPr>
        <p:spPr bwMode="auto">
          <a:xfrm flipH="1">
            <a:off x="4191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7" name="Oval 23"/>
          <p:cNvSpPr>
            <a:spLocks noChangeArrowheads="1"/>
          </p:cNvSpPr>
          <p:nvPr/>
        </p:nvSpPr>
        <p:spPr bwMode="auto">
          <a:xfrm flipH="1">
            <a:off x="4267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8" name="Oval 24"/>
          <p:cNvSpPr>
            <a:spLocks noChangeArrowheads="1"/>
          </p:cNvSpPr>
          <p:nvPr/>
        </p:nvSpPr>
        <p:spPr bwMode="auto">
          <a:xfrm flipH="1">
            <a:off x="4114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09" name="Oval 25"/>
          <p:cNvSpPr>
            <a:spLocks noChangeArrowheads="1"/>
          </p:cNvSpPr>
          <p:nvPr/>
        </p:nvSpPr>
        <p:spPr bwMode="auto">
          <a:xfrm flipH="1">
            <a:off x="41148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0" name="Oval 26"/>
          <p:cNvSpPr>
            <a:spLocks noChangeArrowheads="1"/>
          </p:cNvSpPr>
          <p:nvPr/>
        </p:nvSpPr>
        <p:spPr bwMode="auto">
          <a:xfrm flipH="1">
            <a:off x="40386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1" name="Oval 27"/>
          <p:cNvSpPr>
            <a:spLocks noChangeArrowheads="1"/>
          </p:cNvSpPr>
          <p:nvPr/>
        </p:nvSpPr>
        <p:spPr bwMode="auto">
          <a:xfrm flipH="1">
            <a:off x="4038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2" name="Oval 28"/>
          <p:cNvSpPr>
            <a:spLocks noChangeArrowheads="1"/>
          </p:cNvSpPr>
          <p:nvPr/>
        </p:nvSpPr>
        <p:spPr bwMode="auto">
          <a:xfrm flipH="1">
            <a:off x="3962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3" name="Oval 29"/>
          <p:cNvSpPr>
            <a:spLocks noChangeArrowheads="1"/>
          </p:cNvSpPr>
          <p:nvPr/>
        </p:nvSpPr>
        <p:spPr bwMode="auto">
          <a:xfrm flipH="1">
            <a:off x="39624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4" name="Oval 30"/>
          <p:cNvSpPr>
            <a:spLocks noChangeArrowheads="1"/>
          </p:cNvSpPr>
          <p:nvPr/>
        </p:nvSpPr>
        <p:spPr bwMode="auto">
          <a:xfrm flipH="1">
            <a:off x="3886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5" name="Oval 31"/>
          <p:cNvSpPr>
            <a:spLocks noChangeArrowheads="1"/>
          </p:cNvSpPr>
          <p:nvPr/>
        </p:nvSpPr>
        <p:spPr bwMode="auto">
          <a:xfrm flipH="1">
            <a:off x="3810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6" name="Oval 32"/>
          <p:cNvSpPr>
            <a:spLocks noChangeArrowheads="1"/>
          </p:cNvSpPr>
          <p:nvPr/>
        </p:nvSpPr>
        <p:spPr bwMode="auto">
          <a:xfrm flipH="1">
            <a:off x="3810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7" name="Oval 33"/>
          <p:cNvSpPr>
            <a:spLocks noChangeArrowheads="1"/>
          </p:cNvSpPr>
          <p:nvPr/>
        </p:nvSpPr>
        <p:spPr bwMode="auto">
          <a:xfrm flipH="1">
            <a:off x="3733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8" name="Oval 34"/>
          <p:cNvSpPr>
            <a:spLocks noChangeArrowheads="1"/>
          </p:cNvSpPr>
          <p:nvPr/>
        </p:nvSpPr>
        <p:spPr bwMode="auto">
          <a:xfrm flipH="1">
            <a:off x="3657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19" name="Oval 35"/>
          <p:cNvSpPr>
            <a:spLocks noChangeArrowheads="1"/>
          </p:cNvSpPr>
          <p:nvPr/>
        </p:nvSpPr>
        <p:spPr bwMode="auto">
          <a:xfrm flipH="1">
            <a:off x="3581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20" name="Oval 36"/>
          <p:cNvSpPr>
            <a:spLocks noChangeArrowheads="1"/>
          </p:cNvSpPr>
          <p:nvPr/>
        </p:nvSpPr>
        <p:spPr bwMode="auto">
          <a:xfrm flipH="1">
            <a:off x="3505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21" name="Oval 37"/>
          <p:cNvSpPr>
            <a:spLocks noChangeArrowheads="1"/>
          </p:cNvSpPr>
          <p:nvPr/>
        </p:nvSpPr>
        <p:spPr bwMode="auto">
          <a:xfrm flipH="1">
            <a:off x="3352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22" name="Text Box 38"/>
          <p:cNvSpPr txBox="1">
            <a:spLocks noChangeArrowheads="1"/>
          </p:cNvSpPr>
          <p:nvPr/>
        </p:nvSpPr>
        <p:spPr bwMode="auto">
          <a:xfrm>
            <a:off x="288925" y="4354513"/>
            <a:ext cx="2439988" cy="1311275"/>
          </a:xfrm>
          <a:prstGeom prst="rect">
            <a:avLst/>
          </a:prstGeom>
          <a:noFill/>
          <a:ln w="9525">
            <a:noFill/>
            <a:miter lim="800000"/>
            <a:headEnd/>
            <a:tailEnd/>
          </a:ln>
          <a:effectLst/>
        </p:spPr>
        <p:txBody>
          <a:bodyPr wrap="none">
            <a:spAutoFit/>
          </a:bodyPr>
          <a:lstStyle/>
          <a:p>
            <a:r>
              <a:rPr lang="en-US" sz="2000">
                <a:cs typeface="Arial" charset="0"/>
              </a:rPr>
              <a:t>Saturated due to </a:t>
            </a:r>
          </a:p>
          <a:p>
            <a:r>
              <a:rPr lang="en-US" sz="2000">
                <a:cs typeface="Arial" charset="0"/>
              </a:rPr>
              <a:t>smaller synapse</a:t>
            </a:r>
          </a:p>
          <a:p>
            <a:r>
              <a:rPr lang="en-US" sz="2000">
                <a:cs typeface="Arial" charset="0"/>
              </a:rPr>
              <a:t>With same amount</a:t>
            </a:r>
          </a:p>
          <a:p>
            <a:r>
              <a:rPr lang="en-US" sz="2000">
                <a:cs typeface="Arial" charset="0"/>
              </a:rPr>
              <a:t>of transmitter</a:t>
            </a:r>
          </a:p>
        </p:txBody>
      </p:sp>
      <p:sp>
        <p:nvSpPr>
          <p:cNvPr id="144423" name="Freeform 39"/>
          <p:cNvSpPr>
            <a:spLocks/>
          </p:cNvSpPr>
          <p:nvPr/>
        </p:nvSpPr>
        <p:spPr bwMode="auto">
          <a:xfrm>
            <a:off x="4800600" y="5280025"/>
            <a:ext cx="1066800" cy="766763"/>
          </a:xfrm>
          <a:custGeom>
            <a:avLst/>
            <a:gdLst/>
            <a:ahLst/>
            <a:cxnLst>
              <a:cxn ang="0">
                <a:pos x="0" y="0"/>
              </a:cxn>
              <a:cxn ang="0">
                <a:pos x="80" y="426"/>
              </a:cxn>
              <a:cxn ang="0">
                <a:pos x="202" y="344"/>
              </a:cxn>
              <a:cxn ang="0">
                <a:pos x="267" y="163"/>
              </a:cxn>
              <a:cxn ang="0">
                <a:pos x="344" y="34"/>
              </a:cxn>
              <a:cxn ang="0">
                <a:pos x="672" y="0"/>
              </a:cxn>
            </a:cxnLst>
            <a:rect l="0" t="0" r="r" b="b"/>
            <a:pathLst>
              <a:path w="672" h="483">
                <a:moveTo>
                  <a:pt x="0" y="0"/>
                </a:moveTo>
                <a:cubicBezTo>
                  <a:pt x="13" y="71"/>
                  <a:pt x="46" y="369"/>
                  <a:pt x="80" y="426"/>
                </a:cubicBezTo>
                <a:cubicBezTo>
                  <a:pt x="114" y="483"/>
                  <a:pt x="171" y="388"/>
                  <a:pt x="202" y="344"/>
                </a:cubicBezTo>
                <a:cubicBezTo>
                  <a:pt x="233" y="300"/>
                  <a:pt x="243" y="215"/>
                  <a:pt x="267" y="163"/>
                </a:cubicBezTo>
                <a:cubicBezTo>
                  <a:pt x="291" y="111"/>
                  <a:pt x="277" y="61"/>
                  <a:pt x="344" y="34"/>
                </a:cubicBezTo>
                <a:cubicBezTo>
                  <a:pt x="411" y="7"/>
                  <a:pt x="604" y="7"/>
                  <a:pt x="672" y="0"/>
                </a:cubicBezTo>
              </a:path>
            </a:pathLst>
          </a:custGeom>
          <a:noFill/>
          <a:ln w="25400">
            <a:solidFill>
              <a:schemeClr val="tx1"/>
            </a:solidFill>
            <a:round/>
            <a:headEnd/>
            <a:tailEnd/>
          </a:ln>
          <a:effectLst/>
        </p:spPr>
        <p:txBody>
          <a:bodyPr/>
          <a:lstStyle/>
          <a:p>
            <a:endParaRPr lang="en-US"/>
          </a:p>
        </p:txBody>
      </p:sp>
      <p:sp>
        <p:nvSpPr>
          <p:cNvPr id="144424" name="Line 40"/>
          <p:cNvSpPr>
            <a:spLocks noChangeShapeType="1"/>
          </p:cNvSpPr>
          <p:nvPr/>
        </p:nvSpPr>
        <p:spPr bwMode="auto">
          <a:xfrm flipH="1">
            <a:off x="3962400" y="5257800"/>
            <a:ext cx="838200" cy="0"/>
          </a:xfrm>
          <a:prstGeom prst="line">
            <a:avLst/>
          </a:prstGeom>
          <a:noFill/>
          <a:ln w="25400">
            <a:solidFill>
              <a:schemeClr val="tx1"/>
            </a:solidFill>
            <a:round/>
            <a:headEnd/>
            <a:tailEnd/>
          </a:ln>
          <a:effectLst/>
        </p:spPr>
        <p:txBody>
          <a:bodyPr/>
          <a:lstStyle/>
          <a:p>
            <a:endParaRPr lang="en-US"/>
          </a:p>
        </p:txBody>
      </p:sp>
      <p:sp>
        <p:nvSpPr>
          <p:cNvPr id="144425" name="Line 41"/>
          <p:cNvSpPr>
            <a:spLocks noChangeShapeType="1"/>
          </p:cNvSpPr>
          <p:nvPr/>
        </p:nvSpPr>
        <p:spPr bwMode="auto">
          <a:xfrm>
            <a:off x="4419600" y="5029200"/>
            <a:ext cx="0" cy="381000"/>
          </a:xfrm>
          <a:prstGeom prst="line">
            <a:avLst/>
          </a:prstGeom>
          <a:noFill/>
          <a:ln w="19050">
            <a:solidFill>
              <a:schemeClr val="tx1"/>
            </a:solidFill>
            <a:round/>
            <a:headEnd/>
            <a:tailEnd/>
          </a:ln>
          <a:effectLst/>
        </p:spPr>
        <p:txBody>
          <a:bodyPr/>
          <a:lstStyle/>
          <a:p>
            <a:endParaRPr lang="en-US"/>
          </a:p>
        </p:txBody>
      </p:sp>
      <p:sp>
        <p:nvSpPr>
          <p:cNvPr id="144426" name="Line 42"/>
          <p:cNvSpPr>
            <a:spLocks noChangeShapeType="1"/>
          </p:cNvSpPr>
          <p:nvPr/>
        </p:nvSpPr>
        <p:spPr bwMode="auto">
          <a:xfrm flipV="1">
            <a:off x="3124200" y="4167188"/>
            <a:ext cx="0" cy="381000"/>
          </a:xfrm>
          <a:prstGeom prst="line">
            <a:avLst/>
          </a:prstGeom>
          <a:noFill/>
          <a:ln w="19050">
            <a:solidFill>
              <a:schemeClr val="tx1"/>
            </a:solidFill>
            <a:round/>
            <a:headEnd/>
            <a:tailEnd type="triangle" w="med" len="med"/>
          </a:ln>
          <a:effectLst/>
        </p:spPr>
        <p:txBody>
          <a:bodyPr/>
          <a:lstStyle/>
          <a:p>
            <a:endParaRPr lang="en-US"/>
          </a:p>
        </p:txBody>
      </p:sp>
      <p:sp>
        <p:nvSpPr>
          <p:cNvPr id="144427" name="Line 43"/>
          <p:cNvSpPr>
            <a:spLocks noChangeShapeType="1"/>
          </p:cNvSpPr>
          <p:nvPr/>
        </p:nvSpPr>
        <p:spPr bwMode="auto">
          <a:xfrm flipV="1">
            <a:off x="5257800" y="4191000"/>
            <a:ext cx="0" cy="381000"/>
          </a:xfrm>
          <a:prstGeom prst="line">
            <a:avLst/>
          </a:prstGeom>
          <a:noFill/>
          <a:ln w="19050">
            <a:solidFill>
              <a:schemeClr val="tx1"/>
            </a:solidFill>
            <a:round/>
            <a:headEnd/>
            <a:tailEnd type="triangle" w="med" len="med"/>
          </a:ln>
          <a:effectLst/>
        </p:spPr>
        <p:txBody>
          <a:bodyPr/>
          <a:lstStyle/>
          <a:p>
            <a:endParaRPr lang="en-US"/>
          </a:p>
        </p:txBody>
      </p:sp>
      <p:sp>
        <p:nvSpPr>
          <p:cNvPr id="144428" name="Line 44"/>
          <p:cNvSpPr>
            <a:spLocks noChangeShapeType="1"/>
          </p:cNvSpPr>
          <p:nvPr/>
        </p:nvSpPr>
        <p:spPr bwMode="auto">
          <a:xfrm>
            <a:off x="4038600" y="6248400"/>
            <a:ext cx="4724400" cy="0"/>
          </a:xfrm>
          <a:prstGeom prst="line">
            <a:avLst/>
          </a:prstGeom>
          <a:noFill/>
          <a:ln w="25400" cap="rnd">
            <a:solidFill>
              <a:schemeClr val="tx1"/>
            </a:solidFill>
            <a:prstDash val="sysDot"/>
            <a:round/>
            <a:headEnd/>
            <a:tailEnd/>
          </a:ln>
          <a:effectLst/>
        </p:spPr>
        <p:txBody>
          <a:bodyPr/>
          <a:lstStyle/>
          <a:p>
            <a:endParaRPr lang="en-US"/>
          </a:p>
        </p:txBody>
      </p:sp>
      <p:sp>
        <p:nvSpPr>
          <p:cNvPr id="144429" name="Line 45"/>
          <p:cNvSpPr>
            <a:spLocks noChangeShapeType="1"/>
          </p:cNvSpPr>
          <p:nvPr/>
        </p:nvSpPr>
        <p:spPr bwMode="auto">
          <a:xfrm>
            <a:off x="1822450" y="896938"/>
            <a:ext cx="5486400" cy="0"/>
          </a:xfrm>
          <a:prstGeom prst="line">
            <a:avLst/>
          </a:prstGeom>
          <a:noFill/>
          <a:ln w="38100">
            <a:solidFill>
              <a:schemeClr val="tx1"/>
            </a:solidFill>
            <a:round/>
            <a:headEnd/>
            <a:tailEnd/>
          </a:ln>
          <a:effectLst/>
        </p:spPr>
        <p:txBody>
          <a:bodyPr/>
          <a:lstStyle/>
          <a:p>
            <a:endParaRPr lang="en-US"/>
          </a:p>
        </p:txBody>
      </p:sp>
      <p:sp>
        <p:nvSpPr>
          <p:cNvPr id="144430" name="Line 46"/>
          <p:cNvSpPr>
            <a:spLocks noChangeShapeType="1"/>
          </p:cNvSpPr>
          <p:nvPr/>
        </p:nvSpPr>
        <p:spPr bwMode="auto">
          <a:xfrm>
            <a:off x="1822450" y="1354138"/>
            <a:ext cx="5486400" cy="0"/>
          </a:xfrm>
          <a:prstGeom prst="line">
            <a:avLst/>
          </a:prstGeom>
          <a:noFill/>
          <a:ln w="38100">
            <a:solidFill>
              <a:schemeClr val="tx1"/>
            </a:solidFill>
            <a:round/>
            <a:headEnd/>
            <a:tailEnd/>
          </a:ln>
          <a:effectLst/>
        </p:spPr>
        <p:txBody>
          <a:bodyPr/>
          <a:lstStyle/>
          <a:p>
            <a:endParaRPr lang="en-US"/>
          </a:p>
        </p:txBody>
      </p:sp>
      <p:sp>
        <p:nvSpPr>
          <p:cNvPr id="144431" name="Line 47"/>
          <p:cNvSpPr>
            <a:spLocks noChangeShapeType="1"/>
          </p:cNvSpPr>
          <p:nvPr/>
        </p:nvSpPr>
        <p:spPr bwMode="auto">
          <a:xfrm>
            <a:off x="3041650" y="1354138"/>
            <a:ext cx="2133600" cy="0"/>
          </a:xfrm>
          <a:prstGeom prst="line">
            <a:avLst/>
          </a:prstGeom>
          <a:noFill/>
          <a:ln w="127000">
            <a:solidFill>
              <a:srgbClr val="0000FF"/>
            </a:solidFill>
            <a:round/>
            <a:headEnd/>
            <a:tailEnd/>
          </a:ln>
          <a:effectLst/>
        </p:spPr>
        <p:txBody>
          <a:bodyPr/>
          <a:lstStyle/>
          <a:p>
            <a:endParaRPr lang="en-US"/>
          </a:p>
        </p:txBody>
      </p:sp>
      <p:sp>
        <p:nvSpPr>
          <p:cNvPr id="144432" name="Line 48"/>
          <p:cNvSpPr>
            <a:spLocks noChangeShapeType="1"/>
          </p:cNvSpPr>
          <p:nvPr/>
        </p:nvSpPr>
        <p:spPr bwMode="auto">
          <a:xfrm>
            <a:off x="3041650" y="896938"/>
            <a:ext cx="2133600" cy="0"/>
          </a:xfrm>
          <a:prstGeom prst="line">
            <a:avLst/>
          </a:prstGeom>
          <a:noFill/>
          <a:ln w="127000">
            <a:solidFill>
              <a:schemeClr val="tx1"/>
            </a:solidFill>
            <a:round/>
            <a:headEnd/>
            <a:tailEnd/>
          </a:ln>
          <a:effectLst/>
        </p:spPr>
        <p:txBody>
          <a:bodyPr/>
          <a:lstStyle/>
          <a:p>
            <a:endParaRPr lang="en-US"/>
          </a:p>
        </p:txBody>
      </p:sp>
      <p:sp>
        <p:nvSpPr>
          <p:cNvPr id="144433" name="Oval 49"/>
          <p:cNvSpPr>
            <a:spLocks noChangeArrowheads="1"/>
          </p:cNvSpPr>
          <p:nvPr/>
        </p:nvSpPr>
        <p:spPr bwMode="auto">
          <a:xfrm>
            <a:off x="3879850" y="287338"/>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44434" name="Oval 50"/>
          <p:cNvSpPr>
            <a:spLocks noChangeArrowheads="1"/>
          </p:cNvSpPr>
          <p:nvPr/>
        </p:nvSpPr>
        <p:spPr bwMode="auto">
          <a:xfrm flipH="1">
            <a:off x="4032250" y="8969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35" name="Oval 51"/>
          <p:cNvSpPr>
            <a:spLocks noChangeArrowheads="1"/>
          </p:cNvSpPr>
          <p:nvPr/>
        </p:nvSpPr>
        <p:spPr bwMode="auto">
          <a:xfrm flipH="1">
            <a:off x="4108450" y="9731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36" name="Oval 52"/>
          <p:cNvSpPr>
            <a:spLocks noChangeArrowheads="1"/>
          </p:cNvSpPr>
          <p:nvPr/>
        </p:nvSpPr>
        <p:spPr bwMode="auto">
          <a:xfrm flipH="1">
            <a:off x="4184650" y="10493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37" name="Oval 53"/>
          <p:cNvSpPr>
            <a:spLocks noChangeArrowheads="1"/>
          </p:cNvSpPr>
          <p:nvPr/>
        </p:nvSpPr>
        <p:spPr bwMode="auto">
          <a:xfrm flipH="1">
            <a:off x="43370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38" name="Oval 54"/>
          <p:cNvSpPr>
            <a:spLocks noChangeArrowheads="1"/>
          </p:cNvSpPr>
          <p:nvPr/>
        </p:nvSpPr>
        <p:spPr bwMode="auto">
          <a:xfrm flipH="1">
            <a:off x="4260850" y="11255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39" name="Oval 55"/>
          <p:cNvSpPr>
            <a:spLocks noChangeArrowheads="1"/>
          </p:cNvSpPr>
          <p:nvPr/>
        </p:nvSpPr>
        <p:spPr bwMode="auto">
          <a:xfrm flipH="1">
            <a:off x="4184650" y="8969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0" name="Oval 56"/>
          <p:cNvSpPr>
            <a:spLocks noChangeArrowheads="1"/>
          </p:cNvSpPr>
          <p:nvPr/>
        </p:nvSpPr>
        <p:spPr bwMode="auto">
          <a:xfrm flipH="1">
            <a:off x="4260850" y="9731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1" name="Oval 57"/>
          <p:cNvSpPr>
            <a:spLocks noChangeArrowheads="1"/>
          </p:cNvSpPr>
          <p:nvPr/>
        </p:nvSpPr>
        <p:spPr bwMode="auto">
          <a:xfrm flipH="1">
            <a:off x="4337050" y="10493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2" name="Oval 58"/>
          <p:cNvSpPr>
            <a:spLocks noChangeArrowheads="1"/>
          </p:cNvSpPr>
          <p:nvPr/>
        </p:nvSpPr>
        <p:spPr bwMode="auto">
          <a:xfrm flipH="1">
            <a:off x="44894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3" name="Oval 59"/>
          <p:cNvSpPr>
            <a:spLocks noChangeArrowheads="1"/>
          </p:cNvSpPr>
          <p:nvPr/>
        </p:nvSpPr>
        <p:spPr bwMode="auto">
          <a:xfrm flipH="1">
            <a:off x="4413250" y="11255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4" name="Oval 60"/>
          <p:cNvSpPr>
            <a:spLocks noChangeArrowheads="1"/>
          </p:cNvSpPr>
          <p:nvPr/>
        </p:nvSpPr>
        <p:spPr bwMode="auto">
          <a:xfrm flipH="1">
            <a:off x="4489450" y="10493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5" name="Oval 61"/>
          <p:cNvSpPr>
            <a:spLocks noChangeArrowheads="1"/>
          </p:cNvSpPr>
          <p:nvPr/>
        </p:nvSpPr>
        <p:spPr bwMode="auto">
          <a:xfrm flipH="1">
            <a:off x="4565650" y="11255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6" name="Oval 62"/>
          <p:cNvSpPr>
            <a:spLocks noChangeArrowheads="1"/>
          </p:cNvSpPr>
          <p:nvPr/>
        </p:nvSpPr>
        <p:spPr bwMode="auto">
          <a:xfrm flipH="1">
            <a:off x="46418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7" name="Oval 63"/>
          <p:cNvSpPr>
            <a:spLocks noChangeArrowheads="1"/>
          </p:cNvSpPr>
          <p:nvPr/>
        </p:nvSpPr>
        <p:spPr bwMode="auto">
          <a:xfrm flipH="1">
            <a:off x="4718050" y="11255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8" name="Oval 64"/>
          <p:cNvSpPr>
            <a:spLocks noChangeArrowheads="1"/>
          </p:cNvSpPr>
          <p:nvPr/>
        </p:nvSpPr>
        <p:spPr bwMode="auto">
          <a:xfrm flipH="1">
            <a:off x="47942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49" name="Oval 65"/>
          <p:cNvSpPr>
            <a:spLocks noChangeArrowheads="1"/>
          </p:cNvSpPr>
          <p:nvPr/>
        </p:nvSpPr>
        <p:spPr bwMode="auto">
          <a:xfrm flipH="1">
            <a:off x="4108450" y="11255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0" name="Oval 66"/>
          <p:cNvSpPr>
            <a:spLocks noChangeArrowheads="1"/>
          </p:cNvSpPr>
          <p:nvPr/>
        </p:nvSpPr>
        <p:spPr bwMode="auto">
          <a:xfrm flipH="1">
            <a:off x="41846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1" name="Oval 67"/>
          <p:cNvSpPr>
            <a:spLocks noChangeArrowheads="1"/>
          </p:cNvSpPr>
          <p:nvPr/>
        </p:nvSpPr>
        <p:spPr bwMode="auto">
          <a:xfrm flipH="1">
            <a:off x="40322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2" name="Oval 68"/>
          <p:cNvSpPr>
            <a:spLocks noChangeArrowheads="1"/>
          </p:cNvSpPr>
          <p:nvPr/>
        </p:nvSpPr>
        <p:spPr bwMode="auto">
          <a:xfrm flipH="1">
            <a:off x="4032250" y="10493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3" name="Oval 69"/>
          <p:cNvSpPr>
            <a:spLocks noChangeArrowheads="1"/>
          </p:cNvSpPr>
          <p:nvPr/>
        </p:nvSpPr>
        <p:spPr bwMode="auto">
          <a:xfrm flipH="1">
            <a:off x="3956050" y="9731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4" name="Oval 70"/>
          <p:cNvSpPr>
            <a:spLocks noChangeArrowheads="1"/>
          </p:cNvSpPr>
          <p:nvPr/>
        </p:nvSpPr>
        <p:spPr bwMode="auto">
          <a:xfrm flipH="1">
            <a:off x="3956050" y="11255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5" name="Oval 71"/>
          <p:cNvSpPr>
            <a:spLocks noChangeArrowheads="1"/>
          </p:cNvSpPr>
          <p:nvPr/>
        </p:nvSpPr>
        <p:spPr bwMode="auto">
          <a:xfrm flipH="1">
            <a:off x="38798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6" name="Oval 72"/>
          <p:cNvSpPr>
            <a:spLocks noChangeArrowheads="1"/>
          </p:cNvSpPr>
          <p:nvPr/>
        </p:nvSpPr>
        <p:spPr bwMode="auto">
          <a:xfrm flipH="1">
            <a:off x="3879850" y="10493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7" name="Oval 73"/>
          <p:cNvSpPr>
            <a:spLocks noChangeArrowheads="1"/>
          </p:cNvSpPr>
          <p:nvPr/>
        </p:nvSpPr>
        <p:spPr bwMode="auto">
          <a:xfrm flipH="1">
            <a:off x="3803650" y="11255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8" name="Oval 74"/>
          <p:cNvSpPr>
            <a:spLocks noChangeArrowheads="1"/>
          </p:cNvSpPr>
          <p:nvPr/>
        </p:nvSpPr>
        <p:spPr bwMode="auto">
          <a:xfrm flipH="1">
            <a:off x="37274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59" name="Oval 75"/>
          <p:cNvSpPr>
            <a:spLocks noChangeArrowheads="1"/>
          </p:cNvSpPr>
          <p:nvPr/>
        </p:nvSpPr>
        <p:spPr bwMode="auto">
          <a:xfrm flipH="1">
            <a:off x="3727450" y="10493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60" name="Oval 76"/>
          <p:cNvSpPr>
            <a:spLocks noChangeArrowheads="1"/>
          </p:cNvSpPr>
          <p:nvPr/>
        </p:nvSpPr>
        <p:spPr bwMode="auto">
          <a:xfrm flipH="1">
            <a:off x="3651250" y="11255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61" name="Oval 77"/>
          <p:cNvSpPr>
            <a:spLocks noChangeArrowheads="1"/>
          </p:cNvSpPr>
          <p:nvPr/>
        </p:nvSpPr>
        <p:spPr bwMode="auto">
          <a:xfrm flipH="1">
            <a:off x="35750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62" name="Oval 78"/>
          <p:cNvSpPr>
            <a:spLocks noChangeArrowheads="1"/>
          </p:cNvSpPr>
          <p:nvPr/>
        </p:nvSpPr>
        <p:spPr bwMode="auto">
          <a:xfrm flipH="1">
            <a:off x="3498850" y="11255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63" name="Oval 79"/>
          <p:cNvSpPr>
            <a:spLocks noChangeArrowheads="1"/>
          </p:cNvSpPr>
          <p:nvPr/>
        </p:nvSpPr>
        <p:spPr bwMode="auto">
          <a:xfrm flipH="1">
            <a:off x="34226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64" name="Oval 80"/>
          <p:cNvSpPr>
            <a:spLocks noChangeArrowheads="1"/>
          </p:cNvSpPr>
          <p:nvPr/>
        </p:nvSpPr>
        <p:spPr bwMode="auto">
          <a:xfrm flipH="1">
            <a:off x="3270250" y="1201738"/>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4465" name="Text Box 81"/>
          <p:cNvSpPr txBox="1">
            <a:spLocks noChangeArrowheads="1"/>
          </p:cNvSpPr>
          <p:nvPr/>
        </p:nvSpPr>
        <p:spPr bwMode="auto">
          <a:xfrm>
            <a:off x="206375" y="1517650"/>
            <a:ext cx="1820863" cy="396875"/>
          </a:xfrm>
          <a:prstGeom prst="rect">
            <a:avLst/>
          </a:prstGeom>
          <a:noFill/>
          <a:ln w="9525">
            <a:noFill/>
            <a:miter lim="800000"/>
            <a:headEnd/>
            <a:tailEnd/>
          </a:ln>
          <a:effectLst/>
        </p:spPr>
        <p:txBody>
          <a:bodyPr wrap="none">
            <a:spAutoFit/>
          </a:bodyPr>
          <a:lstStyle/>
          <a:p>
            <a:r>
              <a:rPr lang="en-US" sz="2000">
                <a:cs typeface="Arial" charset="0"/>
              </a:rPr>
              <a:t>Not saturated</a:t>
            </a:r>
          </a:p>
        </p:txBody>
      </p:sp>
      <p:sp>
        <p:nvSpPr>
          <p:cNvPr id="144466" name="Freeform 82"/>
          <p:cNvSpPr>
            <a:spLocks/>
          </p:cNvSpPr>
          <p:nvPr/>
        </p:nvSpPr>
        <p:spPr bwMode="auto">
          <a:xfrm>
            <a:off x="4913313" y="1624013"/>
            <a:ext cx="1066800"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44467" name="Line 83"/>
          <p:cNvSpPr>
            <a:spLocks noChangeShapeType="1"/>
          </p:cNvSpPr>
          <p:nvPr/>
        </p:nvSpPr>
        <p:spPr bwMode="auto">
          <a:xfrm flipH="1">
            <a:off x="4075113" y="1624013"/>
            <a:ext cx="838200" cy="0"/>
          </a:xfrm>
          <a:prstGeom prst="line">
            <a:avLst/>
          </a:prstGeom>
          <a:noFill/>
          <a:ln w="25400">
            <a:solidFill>
              <a:schemeClr val="tx1"/>
            </a:solidFill>
            <a:round/>
            <a:headEnd/>
            <a:tailEnd/>
          </a:ln>
          <a:effectLst/>
        </p:spPr>
        <p:txBody>
          <a:bodyPr/>
          <a:lstStyle/>
          <a:p>
            <a:endParaRPr lang="en-US"/>
          </a:p>
        </p:txBody>
      </p:sp>
      <p:sp>
        <p:nvSpPr>
          <p:cNvPr id="144468" name="Line 84"/>
          <p:cNvSpPr>
            <a:spLocks noChangeShapeType="1"/>
          </p:cNvSpPr>
          <p:nvPr/>
        </p:nvSpPr>
        <p:spPr bwMode="auto">
          <a:xfrm>
            <a:off x="4532313" y="1395413"/>
            <a:ext cx="0" cy="381000"/>
          </a:xfrm>
          <a:prstGeom prst="line">
            <a:avLst/>
          </a:prstGeom>
          <a:noFill/>
          <a:ln w="19050">
            <a:solidFill>
              <a:schemeClr val="tx1"/>
            </a:solidFill>
            <a:round/>
            <a:headEnd/>
            <a:tailEnd/>
          </a:ln>
          <a:effectLst/>
        </p:spPr>
        <p:txBody>
          <a:bodyPr/>
          <a:lstStyle/>
          <a:p>
            <a:endParaRPr lang="en-US"/>
          </a:p>
        </p:txBody>
      </p:sp>
      <p:sp>
        <p:nvSpPr>
          <p:cNvPr id="144469" name="Line 85"/>
          <p:cNvSpPr>
            <a:spLocks noChangeShapeType="1"/>
          </p:cNvSpPr>
          <p:nvPr/>
        </p:nvSpPr>
        <p:spPr bwMode="auto">
          <a:xfrm>
            <a:off x="4151313" y="2614613"/>
            <a:ext cx="4724400" cy="0"/>
          </a:xfrm>
          <a:prstGeom prst="line">
            <a:avLst/>
          </a:prstGeom>
          <a:noFill/>
          <a:ln w="25400" cap="rnd">
            <a:solidFill>
              <a:schemeClr val="tx1"/>
            </a:solidFill>
            <a:prstDash val="sysDot"/>
            <a:round/>
            <a:headEnd/>
            <a:tailEnd/>
          </a:ln>
          <a:effectLst/>
        </p:spPr>
        <p:txBody>
          <a:bodyPr/>
          <a:lstStyle/>
          <a:p>
            <a:endParaRPr lang="en-US"/>
          </a:p>
        </p:txBody>
      </p:sp>
      <p:sp>
        <p:nvSpPr>
          <p:cNvPr id="144470" name="Line 86"/>
          <p:cNvSpPr>
            <a:spLocks noChangeShapeType="1"/>
          </p:cNvSpPr>
          <p:nvPr/>
        </p:nvSpPr>
        <p:spPr bwMode="auto">
          <a:xfrm>
            <a:off x="0" y="3017838"/>
            <a:ext cx="9144000" cy="0"/>
          </a:xfrm>
          <a:prstGeom prst="line">
            <a:avLst/>
          </a:prstGeom>
          <a:noFill/>
          <a:ln w="50800">
            <a:solidFill>
              <a:srgbClr val="993300"/>
            </a:solidFill>
            <a:round/>
            <a:headEnd/>
            <a:tailEnd/>
          </a:ln>
          <a:effectLst/>
        </p:spPr>
        <p:txBody>
          <a:bodyPr/>
          <a:lstStyle/>
          <a:p>
            <a:endParaRPr lang="en-US"/>
          </a:p>
        </p:txBody>
      </p:sp>
    </p:spTree>
    <p:extLst>
      <p:ext uri="{BB962C8B-B14F-4D97-AF65-F5344CB8AC3E}">
        <p14:creationId xmlns:p14="http://schemas.microsoft.com/office/powerpoint/2010/main" val="1727881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46435"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46436" name="Line 4"/>
          <p:cNvSpPr>
            <a:spLocks noChangeShapeType="1"/>
          </p:cNvSpPr>
          <p:nvPr/>
        </p:nvSpPr>
        <p:spPr bwMode="auto">
          <a:xfrm>
            <a:off x="3124200" y="4191000"/>
            <a:ext cx="2133600" cy="0"/>
          </a:xfrm>
          <a:prstGeom prst="line">
            <a:avLst/>
          </a:prstGeom>
          <a:noFill/>
          <a:ln w="127000">
            <a:solidFill>
              <a:srgbClr val="0000FF"/>
            </a:solidFill>
            <a:round/>
            <a:headEnd/>
            <a:tailEnd/>
          </a:ln>
          <a:effectLst/>
        </p:spPr>
        <p:txBody>
          <a:bodyPr/>
          <a:lstStyle/>
          <a:p>
            <a:endParaRPr lang="en-US"/>
          </a:p>
        </p:txBody>
      </p:sp>
      <p:sp>
        <p:nvSpPr>
          <p:cNvPr id="146437" name="Line 5"/>
          <p:cNvSpPr>
            <a:spLocks noChangeShapeType="1"/>
          </p:cNvSpPr>
          <p:nvPr/>
        </p:nvSpPr>
        <p:spPr bwMode="auto">
          <a:xfrm>
            <a:off x="3124200" y="3733800"/>
            <a:ext cx="2133600" cy="0"/>
          </a:xfrm>
          <a:prstGeom prst="line">
            <a:avLst/>
          </a:prstGeom>
          <a:noFill/>
          <a:ln w="127000">
            <a:solidFill>
              <a:schemeClr val="tx1"/>
            </a:solidFill>
            <a:round/>
            <a:headEnd/>
            <a:tailEnd/>
          </a:ln>
          <a:effectLst/>
        </p:spPr>
        <p:txBody>
          <a:bodyPr/>
          <a:lstStyle/>
          <a:p>
            <a:endParaRPr lang="en-US"/>
          </a:p>
        </p:txBody>
      </p:sp>
      <p:sp>
        <p:nvSpPr>
          <p:cNvPr id="146438" name="Oval 6"/>
          <p:cNvSpPr>
            <a:spLocks noChangeArrowheads="1"/>
          </p:cNvSpPr>
          <p:nvPr/>
        </p:nvSpPr>
        <p:spPr bwMode="auto">
          <a:xfrm>
            <a:off x="3962400" y="31242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pPr algn="ctr"/>
            <a:r>
              <a:rPr lang="en-US" sz="1800"/>
              <a:t>2</a:t>
            </a:r>
          </a:p>
        </p:txBody>
      </p:sp>
      <p:sp>
        <p:nvSpPr>
          <p:cNvPr id="146439" name="Oval 7"/>
          <p:cNvSpPr>
            <a:spLocks noChangeArrowheads="1"/>
          </p:cNvSpPr>
          <p:nvPr/>
        </p:nvSpPr>
        <p:spPr bwMode="auto">
          <a:xfrm flipH="1">
            <a:off x="41148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0" name="Oval 8"/>
          <p:cNvSpPr>
            <a:spLocks noChangeArrowheads="1"/>
          </p:cNvSpPr>
          <p:nvPr/>
        </p:nvSpPr>
        <p:spPr bwMode="auto">
          <a:xfrm flipH="1">
            <a:off x="41910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1" name="Oval 9"/>
          <p:cNvSpPr>
            <a:spLocks noChangeArrowheads="1"/>
          </p:cNvSpPr>
          <p:nvPr/>
        </p:nvSpPr>
        <p:spPr bwMode="auto">
          <a:xfrm flipH="1">
            <a:off x="42672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2" name="Oval 10"/>
          <p:cNvSpPr>
            <a:spLocks noChangeArrowheads="1"/>
          </p:cNvSpPr>
          <p:nvPr/>
        </p:nvSpPr>
        <p:spPr bwMode="auto">
          <a:xfrm flipH="1">
            <a:off x="4419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3" name="Oval 11"/>
          <p:cNvSpPr>
            <a:spLocks noChangeArrowheads="1"/>
          </p:cNvSpPr>
          <p:nvPr/>
        </p:nvSpPr>
        <p:spPr bwMode="auto">
          <a:xfrm flipH="1">
            <a:off x="4343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4" name="Oval 12"/>
          <p:cNvSpPr>
            <a:spLocks noChangeArrowheads="1"/>
          </p:cNvSpPr>
          <p:nvPr/>
        </p:nvSpPr>
        <p:spPr bwMode="auto">
          <a:xfrm flipH="1">
            <a:off x="42672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5" name="Oval 13"/>
          <p:cNvSpPr>
            <a:spLocks noChangeArrowheads="1"/>
          </p:cNvSpPr>
          <p:nvPr/>
        </p:nvSpPr>
        <p:spPr bwMode="auto">
          <a:xfrm flipH="1">
            <a:off x="43434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6" name="Oval 14"/>
          <p:cNvSpPr>
            <a:spLocks noChangeArrowheads="1"/>
          </p:cNvSpPr>
          <p:nvPr/>
        </p:nvSpPr>
        <p:spPr bwMode="auto">
          <a:xfrm flipH="1">
            <a:off x="44196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7" name="Oval 15"/>
          <p:cNvSpPr>
            <a:spLocks noChangeArrowheads="1"/>
          </p:cNvSpPr>
          <p:nvPr/>
        </p:nvSpPr>
        <p:spPr bwMode="auto">
          <a:xfrm flipH="1">
            <a:off x="4572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8" name="Oval 16"/>
          <p:cNvSpPr>
            <a:spLocks noChangeArrowheads="1"/>
          </p:cNvSpPr>
          <p:nvPr/>
        </p:nvSpPr>
        <p:spPr bwMode="auto">
          <a:xfrm flipH="1">
            <a:off x="4495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49" name="Oval 17"/>
          <p:cNvSpPr>
            <a:spLocks noChangeArrowheads="1"/>
          </p:cNvSpPr>
          <p:nvPr/>
        </p:nvSpPr>
        <p:spPr bwMode="auto">
          <a:xfrm flipH="1">
            <a:off x="4572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0" name="Oval 18"/>
          <p:cNvSpPr>
            <a:spLocks noChangeArrowheads="1"/>
          </p:cNvSpPr>
          <p:nvPr/>
        </p:nvSpPr>
        <p:spPr bwMode="auto">
          <a:xfrm flipH="1">
            <a:off x="4648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1" name="Oval 19"/>
          <p:cNvSpPr>
            <a:spLocks noChangeArrowheads="1"/>
          </p:cNvSpPr>
          <p:nvPr/>
        </p:nvSpPr>
        <p:spPr bwMode="auto">
          <a:xfrm flipH="1">
            <a:off x="4724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2" name="Oval 20"/>
          <p:cNvSpPr>
            <a:spLocks noChangeArrowheads="1"/>
          </p:cNvSpPr>
          <p:nvPr/>
        </p:nvSpPr>
        <p:spPr bwMode="auto">
          <a:xfrm flipH="1">
            <a:off x="4800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3" name="Oval 21"/>
          <p:cNvSpPr>
            <a:spLocks noChangeArrowheads="1"/>
          </p:cNvSpPr>
          <p:nvPr/>
        </p:nvSpPr>
        <p:spPr bwMode="auto">
          <a:xfrm flipH="1">
            <a:off x="4876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4" name="Oval 22"/>
          <p:cNvSpPr>
            <a:spLocks noChangeArrowheads="1"/>
          </p:cNvSpPr>
          <p:nvPr/>
        </p:nvSpPr>
        <p:spPr bwMode="auto">
          <a:xfrm flipH="1">
            <a:off x="4191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5" name="Oval 23"/>
          <p:cNvSpPr>
            <a:spLocks noChangeArrowheads="1"/>
          </p:cNvSpPr>
          <p:nvPr/>
        </p:nvSpPr>
        <p:spPr bwMode="auto">
          <a:xfrm flipH="1">
            <a:off x="4267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6" name="Oval 24"/>
          <p:cNvSpPr>
            <a:spLocks noChangeArrowheads="1"/>
          </p:cNvSpPr>
          <p:nvPr/>
        </p:nvSpPr>
        <p:spPr bwMode="auto">
          <a:xfrm flipH="1">
            <a:off x="4114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7" name="Oval 25"/>
          <p:cNvSpPr>
            <a:spLocks noChangeArrowheads="1"/>
          </p:cNvSpPr>
          <p:nvPr/>
        </p:nvSpPr>
        <p:spPr bwMode="auto">
          <a:xfrm flipH="1">
            <a:off x="41148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8" name="Oval 26"/>
          <p:cNvSpPr>
            <a:spLocks noChangeArrowheads="1"/>
          </p:cNvSpPr>
          <p:nvPr/>
        </p:nvSpPr>
        <p:spPr bwMode="auto">
          <a:xfrm flipH="1">
            <a:off x="40386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59" name="Oval 27"/>
          <p:cNvSpPr>
            <a:spLocks noChangeArrowheads="1"/>
          </p:cNvSpPr>
          <p:nvPr/>
        </p:nvSpPr>
        <p:spPr bwMode="auto">
          <a:xfrm flipH="1">
            <a:off x="4038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0" name="Oval 28"/>
          <p:cNvSpPr>
            <a:spLocks noChangeArrowheads="1"/>
          </p:cNvSpPr>
          <p:nvPr/>
        </p:nvSpPr>
        <p:spPr bwMode="auto">
          <a:xfrm flipH="1">
            <a:off x="3962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1" name="Oval 29"/>
          <p:cNvSpPr>
            <a:spLocks noChangeArrowheads="1"/>
          </p:cNvSpPr>
          <p:nvPr/>
        </p:nvSpPr>
        <p:spPr bwMode="auto">
          <a:xfrm flipH="1">
            <a:off x="39624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2" name="Oval 30"/>
          <p:cNvSpPr>
            <a:spLocks noChangeArrowheads="1"/>
          </p:cNvSpPr>
          <p:nvPr/>
        </p:nvSpPr>
        <p:spPr bwMode="auto">
          <a:xfrm flipH="1">
            <a:off x="3886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3" name="Oval 31"/>
          <p:cNvSpPr>
            <a:spLocks noChangeArrowheads="1"/>
          </p:cNvSpPr>
          <p:nvPr/>
        </p:nvSpPr>
        <p:spPr bwMode="auto">
          <a:xfrm flipH="1">
            <a:off x="3810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4" name="Oval 32"/>
          <p:cNvSpPr>
            <a:spLocks noChangeArrowheads="1"/>
          </p:cNvSpPr>
          <p:nvPr/>
        </p:nvSpPr>
        <p:spPr bwMode="auto">
          <a:xfrm flipH="1">
            <a:off x="3810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5" name="Oval 33"/>
          <p:cNvSpPr>
            <a:spLocks noChangeArrowheads="1"/>
          </p:cNvSpPr>
          <p:nvPr/>
        </p:nvSpPr>
        <p:spPr bwMode="auto">
          <a:xfrm flipH="1">
            <a:off x="3733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6" name="Oval 34"/>
          <p:cNvSpPr>
            <a:spLocks noChangeArrowheads="1"/>
          </p:cNvSpPr>
          <p:nvPr/>
        </p:nvSpPr>
        <p:spPr bwMode="auto">
          <a:xfrm flipH="1">
            <a:off x="3657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7" name="Oval 35"/>
          <p:cNvSpPr>
            <a:spLocks noChangeArrowheads="1"/>
          </p:cNvSpPr>
          <p:nvPr/>
        </p:nvSpPr>
        <p:spPr bwMode="auto">
          <a:xfrm flipH="1">
            <a:off x="3581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8" name="Oval 36"/>
          <p:cNvSpPr>
            <a:spLocks noChangeArrowheads="1"/>
          </p:cNvSpPr>
          <p:nvPr/>
        </p:nvSpPr>
        <p:spPr bwMode="auto">
          <a:xfrm flipH="1">
            <a:off x="3505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69" name="Oval 37"/>
          <p:cNvSpPr>
            <a:spLocks noChangeArrowheads="1"/>
          </p:cNvSpPr>
          <p:nvPr/>
        </p:nvSpPr>
        <p:spPr bwMode="auto">
          <a:xfrm flipH="1">
            <a:off x="3352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6470" name="Text Box 38"/>
          <p:cNvSpPr txBox="1">
            <a:spLocks noChangeArrowheads="1"/>
          </p:cNvSpPr>
          <p:nvPr/>
        </p:nvSpPr>
        <p:spPr bwMode="auto">
          <a:xfrm>
            <a:off x="288925" y="4354513"/>
            <a:ext cx="3089275" cy="1311275"/>
          </a:xfrm>
          <a:prstGeom prst="rect">
            <a:avLst/>
          </a:prstGeom>
          <a:noFill/>
          <a:ln w="9525">
            <a:noFill/>
            <a:miter lim="800000"/>
            <a:headEnd/>
            <a:tailEnd/>
          </a:ln>
          <a:effectLst/>
        </p:spPr>
        <p:txBody>
          <a:bodyPr wrap="none">
            <a:spAutoFit/>
          </a:bodyPr>
          <a:lstStyle/>
          <a:p>
            <a:r>
              <a:rPr lang="en-US" sz="2000">
                <a:cs typeface="Arial" charset="0"/>
              </a:rPr>
              <a:t>Not saturated to </a:t>
            </a:r>
          </a:p>
          <a:p>
            <a:r>
              <a:rPr lang="en-US" sz="2000">
                <a:cs typeface="Arial" charset="0"/>
              </a:rPr>
              <a:t>saturated based on</a:t>
            </a:r>
          </a:p>
          <a:p>
            <a:r>
              <a:rPr lang="en-US" sz="2000">
                <a:cs typeface="Arial" charset="0"/>
              </a:rPr>
              <a:t>vesicle size and amount</a:t>
            </a:r>
          </a:p>
          <a:p>
            <a:r>
              <a:rPr lang="en-US" sz="2000">
                <a:cs typeface="Arial" charset="0"/>
              </a:rPr>
              <a:t>released.</a:t>
            </a:r>
          </a:p>
        </p:txBody>
      </p:sp>
      <p:sp>
        <p:nvSpPr>
          <p:cNvPr id="146471" name="Freeform 39"/>
          <p:cNvSpPr>
            <a:spLocks/>
          </p:cNvSpPr>
          <p:nvPr/>
        </p:nvSpPr>
        <p:spPr bwMode="auto">
          <a:xfrm>
            <a:off x="4800600" y="5257800"/>
            <a:ext cx="1066800"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46472" name="Line 40"/>
          <p:cNvSpPr>
            <a:spLocks noChangeShapeType="1"/>
          </p:cNvSpPr>
          <p:nvPr/>
        </p:nvSpPr>
        <p:spPr bwMode="auto">
          <a:xfrm flipH="1">
            <a:off x="3962400" y="5257800"/>
            <a:ext cx="838200" cy="0"/>
          </a:xfrm>
          <a:prstGeom prst="line">
            <a:avLst/>
          </a:prstGeom>
          <a:noFill/>
          <a:ln w="25400">
            <a:solidFill>
              <a:schemeClr val="tx1"/>
            </a:solidFill>
            <a:round/>
            <a:headEnd/>
            <a:tailEnd/>
          </a:ln>
          <a:effectLst/>
        </p:spPr>
        <p:txBody>
          <a:bodyPr/>
          <a:lstStyle/>
          <a:p>
            <a:endParaRPr lang="en-US"/>
          </a:p>
        </p:txBody>
      </p:sp>
      <p:sp>
        <p:nvSpPr>
          <p:cNvPr id="146473" name="Line 41"/>
          <p:cNvSpPr>
            <a:spLocks noChangeShapeType="1"/>
          </p:cNvSpPr>
          <p:nvPr/>
        </p:nvSpPr>
        <p:spPr bwMode="auto">
          <a:xfrm>
            <a:off x="4419600" y="5029200"/>
            <a:ext cx="0" cy="381000"/>
          </a:xfrm>
          <a:prstGeom prst="line">
            <a:avLst/>
          </a:prstGeom>
          <a:noFill/>
          <a:ln w="19050">
            <a:solidFill>
              <a:schemeClr val="tx1"/>
            </a:solidFill>
            <a:round/>
            <a:headEnd/>
            <a:tailEnd/>
          </a:ln>
          <a:effectLst/>
        </p:spPr>
        <p:txBody>
          <a:bodyPr/>
          <a:lstStyle/>
          <a:p>
            <a:endParaRPr lang="en-US"/>
          </a:p>
        </p:txBody>
      </p:sp>
      <p:sp>
        <p:nvSpPr>
          <p:cNvPr id="146474" name="Oval 42"/>
          <p:cNvSpPr>
            <a:spLocks noChangeArrowheads="1"/>
          </p:cNvSpPr>
          <p:nvPr/>
        </p:nvSpPr>
        <p:spPr bwMode="auto">
          <a:xfrm>
            <a:off x="3581400" y="2590800"/>
            <a:ext cx="381000" cy="381000"/>
          </a:xfrm>
          <a:prstGeom prst="ellipse">
            <a:avLst/>
          </a:prstGeom>
          <a:solidFill>
            <a:srgbClr val="FF0000"/>
          </a:solidFill>
          <a:ln w="12700">
            <a:solidFill>
              <a:schemeClr val="tx1"/>
            </a:solidFill>
            <a:round/>
            <a:headEnd/>
            <a:tailEnd/>
          </a:ln>
          <a:effectLst/>
        </p:spPr>
        <p:txBody>
          <a:bodyPr wrap="none" anchor="ctr"/>
          <a:lstStyle/>
          <a:p>
            <a:pPr algn="ctr"/>
            <a:r>
              <a:rPr lang="en-US" sz="1800"/>
              <a:t>1</a:t>
            </a:r>
          </a:p>
        </p:txBody>
      </p:sp>
      <p:sp>
        <p:nvSpPr>
          <p:cNvPr id="146475" name="Oval 43"/>
          <p:cNvSpPr>
            <a:spLocks noChangeArrowheads="1"/>
          </p:cNvSpPr>
          <p:nvPr/>
        </p:nvSpPr>
        <p:spPr bwMode="auto">
          <a:xfrm>
            <a:off x="4419600" y="2438400"/>
            <a:ext cx="762000" cy="762000"/>
          </a:xfrm>
          <a:prstGeom prst="ellipse">
            <a:avLst/>
          </a:prstGeom>
          <a:solidFill>
            <a:srgbClr val="FF0000"/>
          </a:solidFill>
          <a:ln w="12700">
            <a:solidFill>
              <a:schemeClr val="tx1"/>
            </a:solidFill>
            <a:round/>
            <a:headEnd/>
            <a:tailEnd/>
          </a:ln>
          <a:effectLst/>
        </p:spPr>
        <p:txBody>
          <a:bodyPr wrap="none" anchor="ctr"/>
          <a:lstStyle/>
          <a:p>
            <a:pPr algn="ctr"/>
            <a:r>
              <a:rPr lang="en-US" sz="2000"/>
              <a:t>3</a:t>
            </a:r>
          </a:p>
        </p:txBody>
      </p:sp>
      <p:sp>
        <p:nvSpPr>
          <p:cNvPr id="146476" name="Freeform 44"/>
          <p:cNvSpPr>
            <a:spLocks/>
          </p:cNvSpPr>
          <p:nvPr/>
        </p:nvSpPr>
        <p:spPr bwMode="auto">
          <a:xfrm>
            <a:off x="4800600" y="5257800"/>
            <a:ext cx="1066800" cy="492125"/>
          </a:xfrm>
          <a:custGeom>
            <a:avLst/>
            <a:gdLst/>
            <a:ahLst/>
            <a:cxnLst>
              <a:cxn ang="0">
                <a:pos x="0" y="14"/>
              </a:cxn>
              <a:cxn ang="0">
                <a:pos x="64" y="304"/>
              </a:cxn>
              <a:cxn ang="0">
                <a:pos x="224" y="48"/>
              </a:cxn>
              <a:cxn ang="0">
                <a:pos x="672" y="14"/>
              </a:cxn>
            </a:cxnLst>
            <a:rect l="0" t="0" r="r" b="b"/>
            <a:pathLst>
              <a:path w="672" h="310">
                <a:moveTo>
                  <a:pt x="0" y="14"/>
                </a:moveTo>
                <a:cubicBezTo>
                  <a:pt x="11" y="62"/>
                  <a:pt x="27" y="298"/>
                  <a:pt x="64" y="304"/>
                </a:cubicBezTo>
                <a:cubicBezTo>
                  <a:pt x="101" y="310"/>
                  <a:pt x="123" y="96"/>
                  <a:pt x="224" y="48"/>
                </a:cubicBezTo>
                <a:cubicBezTo>
                  <a:pt x="325" y="0"/>
                  <a:pt x="579" y="21"/>
                  <a:pt x="672" y="14"/>
                </a:cubicBezTo>
              </a:path>
            </a:pathLst>
          </a:custGeom>
          <a:noFill/>
          <a:ln w="25400">
            <a:solidFill>
              <a:schemeClr val="tx1"/>
            </a:solidFill>
            <a:round/>
            <a:headEnd/>
            <a:tailEnd/>
          </a:ln>
          <a:effectLst/>
        </p:spPr>
        <p:txBody>
          <a:bodyPr/>
          <a:lstStyle/>
          <a:p>
            <a:endParaRPr lang="en-US"/>
          </a:p>
        </p:txBody>
      </p:sp>
      <p:sp>
        <p:nvSpPr>
          <p:cNvPr id="146477" name="Line 45"/>
          <p:cNvSpPr>
            <a:spLocks noChangeShapeType="1"/>
          </p:cNvSpPr>
          <p:nvPr/>
        </p:nvSpPr>
        <p:spPr bwMode="auto">
          <a:xfrm flipH="1">
            <a:off x="3962400" y="5257800"/>
            <a:ext cx="838200" cy="0"/>
          </a:xfrm>
          <a:prstGeom prst="line">
            <a:avLst/>
          </a:prstGeom>
          <a:noFill/>
          <a:ln w="25400">
            <a:solidFill>
              <a:schemeClr val="tx1"/>
            </a:solidFill>
            <a:round/>
            <a:headEnd/>
            <a:tailEnd/>
          </a:ln>
          <a:effectLst/>
        </p:spPr>
        <p:txBody>
          <a:bodyPr/>
          <a:lstStyle/>
          <a:p>
            <a:endParaRPr lang="en-US"/>
          </a:p>
        </p:txBody>
      </p:sp>
      <p:sp>
        <p:nvSpPr>
          <p:cNvPr id="146478" name="Line 46"/>
          <p:cNvSpPr>
            <a:spLocks noChangeShapeType="1"/>
          </p:cNvSpPr>
          <p:nvPr/>
        </p:nvSpPr>
        <p:spPr bwMode="auto">
          <a:xfrm>
            <a:off x="4419600" y="5029200"/>
            <a:ext cx="0" cy="381000"/>
          </a:xfrm>
          <a:prstGeom prst="line">
            <a:avLst/>
          </a:prstGeom>
          <a:noFill/>
          <a:ln w="19050">
            <a:solidFill>
              <a:schemeClr val="tx1"/>
            </a:solidFill>
            <a:round/>
            <a:headEnd/>
            <a:tailEnd/>
          </a:ln>
          <a:effectLst/>
        </p:spPr>
        <p:txBody>
          <a:bodyPr/>
          <a:lstStyle/>
          <a:p>
            <a:endParaRPr lang="en-US"/>
          </a:p>
        </p:txBody>
      </p:sp>
      <p:sp>
        <p:nvSpPr>
          <p:cNvPr id="146479" name="Freeform 47"/>
          <p:cNvSpPr>
            <a:spLocks/>
          </p:cNvSpPr>
          <p:nvPr/>
        </p:nvSpPr>
        <p:spPr bwMode="auto">
          <a:xfrm>
            <a:off x="4800600" y="5257800"/>
            <a:ext cx="1066800" cy="1304925"/>
          </a:xfrm>
          <a:custGeom>
            <a:avLst/>
            <a:gdLst/>
            <a:ahLst/>
            <a:cxnLst>
              <a:cxn ang="0">
                <a:pos x="0" y="0"/>
              </a:cxn>
              <a:cxn ang="0">
                <a:pos x="72" y="714"/>
              </a:cxn>
              <a:cxn ang="0">
                <a:pos x="184" y="650"/>
              </a:cxn>
              <a:cxn ang="0">
                <a:pos x="240" y="480"/>
              </a:cxn>
              <a:cxn ang="0">
                <a:pos x="344" y="82"/>
              </a:cxn>
              <a:cxn ang="0">
                <a:pos x="672" y="0"/>
              </a:cxn>
            </a:cxnLst>
            <a:rect l="0" t="0" r="r" b="b"/>
            <a:pathLst>
              <a:path w="672" h="822">
                <a:moveTo>
                  <a:pt x="0" y="0"/>
                </a:moveTo>
                <a:cubicBezTo>
                  <a:pt x="12" y="119"/>
                  <a:pt x="41" y="606"/>
                  <a:pt x="72" y="714"/>
                </a:cubicBezTo>
                <a:cubicBezTo>
                  <a:pt x="103" y="822"/>
                  <a:pt x="156" y="689"/>
                  <a:pt x="184" y="650"/>
                </a:cubicBezTo>
                <a:cubicBezTo>
                  <a:pt x="212" y="611"/>
                  <a:pt x="213" y="575"/>
                  <a:pt x="240" y="480"/>
                </a:cubicBezTo>
                <a:cubicBezTo>
                  <a:pt x="267" y="385"/>
                  <a:pt x="272" y="162"/>
                  <a:pt x="344" y="82"/>
                </a:cubicBezTo>
                <a:cubicBezTo>
                  <a:pt x="416" y="2"/>
                  <a:pt x="604" y="17"/>
                  <a:pt x="672" y="0"/>
                </a:cubicBezTo>
              </a:path>
            </a:pathLst>
          </a:custGeom>
          <a:noFill/>
          <a:ln w="25400">
            <a:solidFill>
              <a:schemeClr val="tx1"/>
            </a:solidFill>
            <a:round/>
            <a:headEnd/>
            <a:tailEnd/>
          </a:ln>
          <a:effectLst/>
        </p:spPr>
        <p:txBody>
          <a:bodyPr/>
          <a:lstStyle/>
          <a:p>
            <a:endParaRPr lang="en-US"/>
          </a:p>
        </p:txBody>
      </p:sp>
      <p:sp>
        <p:nvSpPr>
          <p:cNvPr id="146480" name="Line 48"/>
          <p:cNvSpPr>
            <a:spLocks noChangeShapeType="1"/>
          </p:cNvSpPr>
          <p:nvPr/>
        </p:nvSpPr>
        <p:spPr bwMode="auto">
          <a:xfrm flipH="1">
            <a:off x="3962400" y="5235575"/>
            <a:ext cx="838200" cy="0"/>
          </a:xfrm>
          <a:prstGeom prst="line">
            <a:avLst/>
          </a:prstGeom>
          <a:noFill/>
          <a:ln w="25400">
            <a:solidFill>
              <a:schemeClr val="tx1"/>
            </a:solidFill>
            <a:round/>
            <a:headEnd/>
            <a:tailEnd/>
          </a:ln>
          <a:effectLst/>
        </p:spPr>
        <p:txBody>
          <a:bodyPr/>
          <a:lstStyle/>
          <a:p>
            <a:endParaRPr lang="en-US"/>
          </a:p>
        </p:txBody>
      </p:sp>
      <p:sp>
        <p:nvSpPr>
          <p:cNvPr id="146481" name="Line 49"/>
          <p:cNvSpPr>
            <a:spLocks noChangeShapeType="1"/>
          </p:cNvSpPr>
          <p:nvPr/>
        </p:nvSpPr>
        <p:spPr bwMode="auto">
          <a:xfrm>
            <a:off x="4419600" y="5006975"/>
            <a:ext cx="0" cy="381000"/>
          </a:xfrm>
          <a:prstGeom prst="line">
            <a:avLst/>
          </a:prstGeom>
          <a:noFill/>
          <a:ln w="19050">
            <a:solidFill>
              <a:schemeClr val="tx1"/>
            </a:solidFill>
            <a:round/>
            <a:headEnd/>
            <a:tailEnd/>
          </a:ln>
          <a:effectLst/>
        </p:spPr>
        <p:txBody>
          <a:bodyPr/>
          <a:lstStyle/>
          <a:p>
            <a:endParaRPr lang="en-US"/>
          </a:p>
        </p:txBody>
      </p:sp>
      <p:sp>
        <p:nvSpPr>
          <p:cNvPr id="146487" name="Rectangle 55"/>
          <p:cNvSpPr>
            <a:spLocks noChangeArrowheads="1"/>
          </p:cNvSpPr>
          <p:nvPr/>
        </p:nvSpPr>
        <p:spPr bwMode="auto">
          <a:xfrm>
            <a:off x="4448175" y="5434013"/>
            <a:ext cx="296863" cy="336550"/>
          </a:xfrm>
          <a:prstGeom prst="rect">
            <a:avLst/>
          </a:prstGeom>
          <a:noFill/>
          <a:ln w="9525">
            <a:noFill/>
            <a:miter lim="800000"/>
            <a:headEnd/>
            <a:tailEnd/>
          </a:ln>
          <a:effectLst/>
        </p:spPr>
        <p:txBody>
          <a:bodyPr wrap="none">
            <a:spAutoFit/>
          </a:bodyPr>
          <a:lstStyle/>
          <a:p>
            <a:r>
              <a:rPr lang="en-US" sz="1600"/>
              <a:t>1</a:t>
            </a:r>
          </a:p>
        </p:txBody>
      </p:sp>
      <p:sp>
        <p:nvSpPr>
          <p:cNvPr id="146488" name="Rectangle 56"/>
          <p:cNvSpPr>
            <a:spLocks noChangeArrowheads="1"/>
          </p:cNvSpPr>
          <p:nvPr/>
        </p:nvSpPr>
        <p:spPr bwMode="auto">
          <a:xfrm>
            <a:off x="4508500" y="5965825"/>
            <a:ext cx="296863" cy="336550"/>
          </a:xfrm>
          <a:prstGeom prst="rect">
            <a:avLst/>
          </a:prstGeom>
          <a:noFill/>
          <a:ln w="9525">
            <a:noFill/>
            <a:miter lim="800000"/>
            <a:headEnd/>
            <a:tailEnd/>
          </a:ln>
          <a:effectLst/>
        </p:spPr>
        <p:txBody>
          <a:bodyPr wrap="none">
            <a:spAutoFit/>
          </a:bodyPr>
          <a:lstStyle/>
          <a:p>
            <a:r>
              <a:rPr lang="en-US" sz="1600"/>
              <a:t>2</a:t>
            </a:r>
          </a:p>
        </p:txBody>
      </p:sp>
      <p:sp>
        <p:nvSpPr>
          <p:cNvPr id="146489" name="Rectangle 57"/>
          <p:cNvSpPr>
            <a:spLocks noChangeArrowheads="1"/>
          </p:cNvSpPr>
          <p:nvPr/>
        </p:nvSpPr>
        <p:spPr bwMode="auto">
          <a:xfrm>
            <a:off x="4560888" y="6267450"/>
            <a:ext cx="296862" cy="336550"/>
          </a:xfrm>
          <a:prstGeom prst="rect">
            <a:avLst/>
          </a:prstGeom>
          <a:noFill/>
          <a:ln w="9525">
            <a:noFill/>
            <a:miter lim="800000"/>
            <a:headEnd/>
            <a:tailEnd/>
          </a:ln>
          <a:effectLst/>
        </p:spPr>
        <p:txBody>
          <a:bodyPr wrap="none">
            <a:spAutoFit/>
          </a:bodyPr>
          <a:lstStyle/>
          <a:p>
            <a:r>
              <a:rPr lang="en-US" sz="1600"/>
              <a:t>3</a:t>
            </a:r>
          </a:p>
        </p:txBody>
      </p:sp>
    </p:spTree>
    <p:extLst>
      <p:ext uri="{BB962C8B-B14F-4D97-AF65-F5344CB8AC3E}">
        <p14:creationId xmlns:p14="http://schemas.microsoft.com/office/powerpoint/2010/main" val="1837561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48483"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48484" name="Line 4"/>
          <p:cNvSpPr>
            <a:spLocks noChangeShapeType="1"/>
          </p:cNvSpPr>
          <p:nvPr/>
        </p:nvSpPr>
        <p:spPr bwMode="auto">
          <a:xfrm>
            <a:off x="3124200" y="4191000"/>
            <a:ext cx="2133600" cy="0"/>
          </a:xfrm>
          <a:prstGeom prst="line">
            <a:avLst/>
          </a:prstGeom>
          <a:noFill/>
          <a:ln w="127000">
            <a:solidFill>
              <a:srgbClr val="0000FF"/>
            </a:solidFill>
            <a:round/>
            <a:headEnd/>
            <a:tailEnd/>
          </a:ln>
          <a:effectLst/>
        </p:spPr>
        <p:txBody>
          <a:bodyPr/>
          <a:lstStyle/>
          <a:p>
            <a:endParaRPr lang="en-US"/>
          </a:p>
        </p:txBody>
      </p:sp>
      <p:sp>
        <p:nvSpPr>
          <p:cNvPr id="148485" name="Line 5"/>
          <p:cNvSpPr>
            <a:spLocks noChangeShapeType="1"/>
          </p:cNvSpPr>
          <p:nvPr/>
        </p:nvSpPr>
        <p:spPr bwMode="auto">
          <a:xfrm>
            <a:off x="3124200" y="3733800"/>
            <a:ext cx="2133600" cy="0"/>
          </a:xfrm>
          <a:prstGeom prst="line">
            <a:avLst/>
          </a:prstGeom>
          <a:noFill/>
          <a:ln w="127000">
            <a:solidFill>
              <a:schemeClr val="tx1"/>
            </a:solidFill>
            <a:round/>
            <a:headEnd/>
            <a:tailEnd/>
          </a:ln>
          <a:effectLst/>
        </p:spPr>
        <p:txBody>
          <a:bodyPr/>
          <a:lstStyle/>
          <a:p>
            <a:endParaRPr lang="en-US"/>
          </a:p>
        </p:txBody>
      </p:sp>
      <p:sp>
        <p:nvSpPr>
          <p:cNvPr id="148486" name="Oval 6"/>
          <p:cNvSpPr>
            <a:spLocks noChangeArrowheads="1"/>
          </p:cNvSpPr>
          <p:nvPr/>
        </p:nvSpPr>
        <p:spPr bwMode="auto">
          <a:xfrm>
            <a:off x="3962400" y="31242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48487" name="Oval 7"/>
          <p:cNvSpPr>
            <a:spLocks noChangeArrowheads="1"/>
          </p:cNvSpPr>
          <p:nvPr/>
        </p:nvSpPr>
        <p:spPr bwMode="auto">
          <a:xfrm flipH="1">
            <a:off x="41148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88" name="Oval 8"/>
          <p:cNvSpPr>
            <a:spLocks noChangeArrowheads="1"/>
          </p:cNvSpPr>
          <p:nvPr/>
        </p:nvSpPr>
        <p:spPr bwMode="auto">
          <a:xfrm flipH="1">
            <a:off x="41910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89" name="Oval 9"/>
          <p:cNvSpPr>
            <a:spLocks noChangeArrowheads="1"/>
          </p:cNvSpPr>
          <p:nvPr/>
        </p:nvSpPr>
        <p:spPr bwMode="auto">
          <a:xfrm flipH="1">
            <a:off x="42672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0" name="Oval 10"/>
          <p:cNvSpPr>
            <a:spLocks noChangeArrowheads="1"/>
          </p:cNvSpPr>
          <p:nvPr/>
        </p:nvSpPr>
        <p:spPr bwMode="auto">
          <a:xfrm flipH="1">
            <a:off x="4419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1" name="Oval 11"/>
          <p:cNvSpPr>
            <a:spLocks noChangeArrowheads="1"/>
          </p:cNvSpPr>
          <p:nvPr/>
        </p:nvSpPr>
        <p:spPr bwMode="auto">
          <a:xfrm flipH="1">
            <a:off x="4343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2" name="Oval 12"/>
          <p:cNvSpPr>
            <a:spLocks noChangeArrowheads="1"/>
          </p:cNvSpPr>
          <p:nvPr/>
        </p:nvSpPr>
        <p:spPr bwMode="auto">
          <a:xfrm flipH="1">
            <a:off x="42672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3" name="Oval 13"/>
          <p:cNvSpPr>
            <a:spLocks noChangeArrowheads="1"/>
          </p:cNvSpPr>
          <p:nvPr/>
        </p:nvSpPr>
        <p:spPr bwMode="auto">
          <a:xfrm flipH="1">
            <a:off x="43434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4" name="Oval 14"/>
          <p:cNvSpPr>
            <a:spLocks noChangeArrowheads="1"/>
          </p:cNvSpPr>
          <p:nvPr/>
        </p:nvSpPr>
        <p:spPr bwMode="auto">
          <a:xfrm flipH="1">
            <a:off x="44196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5" name="Oval 15"/>
          <p:cNvSpPr>
            <a:spLocks noChangeArrowheads="1"/>
          </p:cNvSpPr>
          <p:nvPr/>
        </p:nvSpPr>
        <p:spPr bwMode="auto">
          <a:xfrm flipH="1">
            <a:off x="4572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6" name="Oval 16"/>
          <p:cNvSpPr>
            <a:spLocks noChangeArrowheads="1"/>
          </p:cNvSpPr>
          <p:nvPr/>
        </p:nvSpPr>
        <p:spPr bwMode="auto">
          <a:xfrm flipH="1">
            <a:off x="4495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7" name="Oval 17"/>
          <p:cNvSpPr>
            <a:spLocks noChangeArrowheads="1"/>
          </p:cNvSpPr>
          <p:nvPr/>
        </p:nvSpPr>
        <p:spPr bwMode="auto">
          <a:xfrm flipH="1">
            <a:off x="4572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8" name="Oval 18"/>
          <p:cNvSpPr>
            <a:spLocks noChangeArrowheads="1"/>
          </p:cNvSpPr>
          <p:nvPr/>
        </p:nvSpPr>
        <p:spPr bwMode="auto">
          <a:xfrm flipH="1">
            <a:off x="4648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499" name="Oval 19"/>
          <p:cNvSpPr>
            <a:spLocks noChangeArrowheads="1"/>
          </p:cNvSpPr>
          <p:nvPr/>
        </p:nvSpPr>
        <p:spPr bwMode="auto">
          <a:xfrm flipH="1">
            <a:off x="4724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0" name="Oval 20"/>
          <p:cNvSpPr>
            <a:spLocks noChangeArrowheads="1"/>
          </p:cNvSpPr>
          <p:nvPr/>
        </p:nvSpPr>
        <p:spPr bwMode="auto">
          <a:xfrm flipH="1">
            <a:off x="4800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1" name="Oval 21"/>
          <p:cNvSpPr>
            <a:spLocks noChangeArrowheads="1"/>
          </p:cNvSpPr>
          <p:nvPr/>
        </p:nvSpPr>
        <p:spPr bwMode="auto">
          <a:xfrm flipH="1">
            <a:off x="4876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2" name="Oval 22"/>
          <p:cNvSpPr>
            <a:spLocks noChangeArrowheads="1"/>
          </p:cNvSpPr>
          <p:nvPr/>
        </p:nvSpPr>
        <p:spPr bwMode="auto">
          <a:xfrm flipH="1">
            <a:off x="4191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3" name="Oval 23"/>
          <p:cNvSpPr>
            <a:spLocks noChangeArrowheads="1"/>
          </p:cNvSpPr>
          <p:nvPr/>
        </p:nvSpPr>
        <p:spPr bwMode="auto">
          <a:xfrm flipH="1">
            <a:off x="4267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4" name="Oval 24"/>
          <p:cNvSpPr>
            <a:spLocks noChangeArrowheads="1"/>
          </p:cNvSpPr>
          <p:nvPr/>
        </p:nvSpPr>
        <p:spPr bwMode="auto">
          <a:xfrm flipH="1">
            <a:off x="4114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5" name="Oval 25"/>
          <p:cNvSpPr>
            <a:spLocks noChangeArrowheads="1"/>
          </p:cNvSpPr>
          <p:nvPr/>
        </p:nvSpPr>
        <p:spPr bwMode="auto">
          <a:xfrm flipH="1">
            <a:off x="41148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6" name="Oval 26"/>
          <p:cNvSpPr>
            <a:spLocks noChangeArrowheads="1"/>
          </p:cNvSpPr>
          <p:nvPr/>
        </p:nvSpPr>
        <p:spPr bwMode="auto">
          <a:xfrm flipH="1">
            <a:off x="40386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7" name="Oval 27"/>
          <p:cNvSpPr>
            <a:spLocks noChangeArrowheads="1"/>
          </p:cNvSpPr>
          <p:nvPr/>
        </p:nvSpPr>
        <p:spPr bwMode="auto">
          <a:xfrm flipH="1">
            <a:off x="4038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8" name="Oval 28"/>
          <p:cNvSpPr>
            <a:spLocks noChangeArrowheads="1"/>
          </p:cNvSpPr>
          <p:nvPr/>
        </p:nvSpPr>
        <p:spPr bwMode="auto">
          <a:xfrm flipH="1">
            <a:off x="3962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09" name="Oval 29"/>
          <p:cNvSpPr>
            <a:spLocks noChangeArrowheads="1"/>
          </p:cNvSpPr>
          <p:nvPr/>
        </p:nvSpPr>
        <p:spPr bwMode="auto">
          <a:xfrm flipH="1">
            <a:off x="39624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10" name="Oval 30"/>
          <p:cNvSpPr>
            <a:spLocks noChangeArrowheads="1"/>
          </p:cNvSpPr>
          <p:nvPr/>
        </p:nvSpPr>
        <p:spPr bwMode="auto">
          <a:xfrm flipH="1">
            <a:off x="3886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11" name="Oval 31"/>
          <p:cNvSpPr>
            <a:spLocks noChangeArrowheads="1"/>
          </p:cNvSpPr>
          <p:nvPr/>
        </p:nvSpPr>
        <p:spPr bwMode="auto">
          <a:xfrm flipH="1">
            <a:off x="3810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12" name="Oval 32"/>
          <p:cNvSpPr>
            <a:spLocks noChangeArrowheads="1"/>
          </p:cNvSpPr>
          <p:nvPr/>
        </p:nvSpPr>
        <p:spPr bwMode="auto">
          <a:xfrm flipH="1">
            <a:off x="3810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13" name="Oval 33"/>
          <p:cNvSpPr>
            <a:spLocks noChangeArrowheads="1"/>
          </p:cNvSpPr>
          <p:nvPr/>
        </p:nvSpPr>
        <p:spPr bwMode="auto">
          <a:xfrm flipH="1">
            <a:off x="3733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14" name="Oval 34"/>
          <p:cNvSpPr>
            <a:spLocks noChangeArrowheads="1"/>
          </p:cNvSpPr>
          <p:nvPr/>
        </p:nvSpPr>
        <p:spPr bwMode="auto">
          <a:xfrm flipH="1">
            <a:off x="3657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15" name="Oval 35"/>
          <p:cNvSpPr>
            <a:spLocks noChangeArrowheads="1"/>
          </p:cNvSpPr>
          <p:nvPr/>
        </p:nvSpPr>
        <p:spPr bwMode="auto">
          <a:xfrm flipH="1">
            <a:off x="3581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16" name="Oval 36"/>
          <p:cNvSpPr>
            <a:spLocks noChangeArrowheads="1"/>
          </p:cNvSpPr>
          <p:nvPr/>
        </p:nvSpPr>
        <p:spPr bwMode="auto">
          <a:xfrm flipH="1">
            <a:off x="3505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17" name="Oval 37"/>
          <p:cNvSpPr>
            <a:spLocks noChangeArrowheads="1"/>
          </p:cNvSpPr>
          <p:nvPr/>
        </p:nvSpPr>
        <p:spPr bwMode="auto">
          <a:xfrm flipH="1">
            <a:off x="3352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48518" name="Text Box 38"/>
          <p:cNvSpPr txBox="1">
            <a:spLocks noChangeArrowheads="1"/>
          </p:cNvSpPr>
          <p:nvPr/>
        </p:nvSpPr>
        <p:spPr bwMode="auto">
          <a:xfrm>
            <a:off x="288925" y="4379913"/>
            <a:ext cx="2381250" cy="915987"/>
          </a:xfrm>
          <a:prstGeom prst="rect">
            <a:avLst/>
          </a:prstGeom>
          <a:noFill/>
          <a:ln w="9525">
            <a:noFill/>
            <a:miter lim="800000"/>
            <a:headEnd/>
            <a:tailEnd/>
          </a:ln>
          <a:effectLst/>
        </p:spPr>
        <p:txBody>
          <a:bodyPr wrap="none">
            <a:spAutoFit/>
          </a:bodyPr>
          <a:lstStyle/>
          <a:p>
            <a:r>
              <a:rPr lang="en-US" sz="1800">
                <a:cs typeface="Arial" charset="0"/>
              </a:rPr>
              <a:t>Not saturated</a:t>
            </a:r>
          </a:p>
          <a:p>
            <a:r>
              <a:rPr lang="en-US" sz="1800">
                <a:cs typeface="Arial" charset="0"/>
              </a:rPr>
              <a:t>but not enough time</a:t>
            </a:r>
          </a:p>
          <a:p>
            <a:r>
              <a:rPr lang="en-US" sz="1800">
                <a:cs typeface="Arial" charset="0"/>
              </a:rPr>
              <a:t>to recycle and refill</a:t>
            </a:r>
          </a:p>
        </p:txBody>
      </p:sp>
      <p:sp>
        <p:nvSpPr>
          <p:cNvPr id="148519" name="Freeform 39"/>
          <p:cNvSpPr>
            <a:spLocks/>
          </p:cNvSpPr>
          <p:nvPr/>
        </p:nvSpPr>
        <p:spPr bwMode="auto">
          <a:xfrm>
            <a:off x="4800600" y="5257800"/>
            <a:ext cx="1066800"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48520" name="Line 40"/>
          <p:cNvSpPr>
            <a:spLocks noChangeShapeType="1"/>
          </p:cNvSpPr>
          <p:nvPr/>
        </p:nvSpPr>
        <p:spPr bwMode="auto">
          <a:xfrm flipH="1">
            <a:off x="3962400" y="5257800"/>
            <a:ext cx="838200" cy="0"/>
          </a:xfrm>
          <a:prstGeom prst="line">
            <a:avLst/>
          </a:prstGeom>
          <a:noFill/>
          <a:ln w="25400">
            <a:solidFill>
              <a:schemeClr val="tx1"/>
            </a:solidFill>
            <a:round/>
            <a:headEnd/>
            <a:tailEnd/>
          </a:ln>
          <a:effectLst/>
        </p:spPr>
        <p:txBody>
          <a:bodyPr/>
          <a:lstStyle/>
          <a:p>
            <a:endParaRPr lang="en-US"/>
          </a:p>
        </p:txBody>
      </p:sp>
      <p:sp>
        <p:nvSpPr>
          <p:cNvPr id="148521" name="Line 41"/>
          <p:cNvSpPr>
            <a:spLocks noChangeShapeType="1"/>
          </p:cNvSpPr>
          <p:nvPr/>
        </p:nvSpPr>
        <p:spPr bwMode="auto">
          <a:xfrm>
            <a:off x="4419600" y="5029200"/>
            <a:ext cx="0" cy="381000"/>
          </a:xfrm>
          <a:prstGeom prst="line">
            <a:avLst/>
          </a:prstGeom>
          <a:noFill/>
          <a:ln w="19050">
            <a:solidFill>
              <a:schemeClr val="tx1"/>
            </a:solidFill>
            <a:round/>
            <a:headEnd/>
            <a:tailEnd/>
          </a:ln>
          <a:effectLst/>
        </p:spPr>
        <p:txBody>
          <a:bodyPr/>
          <a:lstStyle/>
          <a:p>
            <a:endParaRPr lang="en-US"/>
          </a:p>
        </p:txBody>
      </p:sp>
      <p:sp>
        <p:nvSpPr>
          <p:cNvPr id="148522" name="Oval 42"/>
          <p:cNvSpPr>
            <a:spLocks noChangeArrowheads="1"/>
          </p:cNvSpPr>
          <p:nvPr/>
        </p:nvSpPr>
        <p:spPr bwMode="auto">
          <a:xfrm>
            <a:off x="5181600" y="28194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48523" name="Oval 43"/>
          <p:cNvSpPr>
            <a:spLocks noChangeArrowheads="1"/>
          </p:cNvSpPr>
          <p:nvPr/>
        </p:nvSpPr>
        <p:spPr bwMode="auto">
          <a:xfrm>
            <a:off x="4648200" y="2057400"/>
            <a:ext cx="533400" cy="533400"/>
          </a:xfrm>
          <a:prstGeom prst="ellipse">
            <a:avLst/>
          </a:prstGeom>
          <a:solidFill>
            <a:srgbClr val="FF0000">
              <a:alpha val="74001"/>
            </a:srgbClr>
          </a:solidFill>
          <a:ln w="12700">
            <a:solidFill>
              <a:schemeClr val="tx1"/>
            </a:solidFill>
            <a:round/>
            <a:headEnd/>
            <a:tailEnd/>
          </a:ln>
          <a:effectLst/>
        </p:spPr>
        <p:txBody>
          <a:bodyPr wrap="none" anchor="ctr"/>
          <a:lstStyle/>
          <a:p>
            <a:endParaRPr lang="en-US"/>
          </a:p>
        </p:txBody>
      </p:sp>
      <p:sp>
        <p:nvSpPr>
          <p:cNvPr id="148524" name="Line 44"/>
          <p:cNvSpPr>
            <a:spLocks noChangeShapeType="1"/>
          </p:cNvSpPr>
          <p:nvPr/>
        </p:nvSpPr>
        <p:spPr bwMode="auto">
          <a:xfrm flipH="1">
            <a:off x="4419600" y="2743200"/>
            <a:ext cx="228600" cy="304800"/>
          </a:xfrm>
          <a:prstGeom prst="line">
            <a:avLst/>
          </a:prstGeom>
          <a:noFill/>
          <a:ln w="25400">
            <a:solidFill>
              <a:schemeClr val="tx1"/>
            </a:solidFill>
            <a:round/>
            <a:headEnd/>
            <a:tailEnd type="triangle" w="med" len="med"/>
          </a:ln>
          <a:effectLst/>
        </p:spPr>
        <p:txBody>
          <a:bodyPr/>
          <a:lstStyle/>
          <a:p>
            <a:endParaRPr lang="en-US"/>
          </a:p>
        </p:txBody>
      </p:sp>
      <p:sp>
        <p:nvSpPr>
          <p:cNvPr id="148525" name="Line 45"/>
          <p:cNvSpPr>
            <a:spLocks noChangeShapeType="1"/>
          </p:cNvSpPr>
          <p:nvPr/>
        </p:nvSpPr>
        <p:spPr bwMode="auto">
          <a:xfrm flipV="1">
            <a:off x="4724400" y="3200400"/>
            <a:ext cx="304800" cy="152400"/>
          </a:xfrm>
          <a:prstGeom prst="line">
            <a:avLst/>
          </a:prstGeom>
          <a:noFill/>
          <a:ln w="25400">
            <a:solidFill>
              <a:schemeClr val="tx1"/>
            </a:solidFill>
            <a:round/>
            <a:headEnd/>
            <a:tailEnd type="triangle" w="med" len="med"/>
          </a:ln>
          <a:effectLst/>
        </p:spPr>
        <p:txBody>
          <a:bodyPr/>
          <a:lstStyle/>
          <a:p>
            <a:endParaRPr lang="en-US"/>
          </a:p>
        </p:txBody>
      </p:sp>
      <p:sp>
        <p:nvSpPr>
          <p:cNvPr id="148526" name="Line 46"/>
          <p:cNvSpPr>
            <a:spLocks noChangeShapeType="1"/>
          </p:cNvSpPr>
          <p:nvPr/>
        </p:nvSpPr>
        <p:spPr bwMode="auto">
          <a:xfrm flipH="1" flipV="1">
            <a:off x="5181600" y="2590800"/>
            <a:ext cx="228600" cy="152400"/>
          </a:xfrm>
          <a:prstGeom prst="line">
            <a:avLst/>
          </a:prstGeom>
          <a:noFill/>
          <a:ln w="25400">
            <a:solidFill>
              <a:schemeClr val="tx1"/>
            </a:solidFill>
            <a:round/>
            <a:headEnd/>
            <a:tailEnd type="triangle" w="med" len="med"/>
          </a:ln>
          <a:effectLst/>
        </p:spPr>
        <p:txBody>
          <a:bodyPr/>
          <a:lstStyle/>
          <a:p>
            <a:endParaRPr lang="en-US"/>
          </a:p>
        </p:txBody>
      </p:sp>
      <p:sp>
        <p:nvSpPr>
          <p:cNvPr id="148527" name="Freeform 47"/>
          <p:cNvSpPr>
            <a:spLocks/>
          </p:cNvSpPr>
          <p:nvPr/>
        </p:nvSpPr>
        <p:spPr bwMode="auto">
          <a:xfrm>
            <a:off x="7239000" y="5257800"/>
            <a:ext cx="1066800" cy="638175"/>
          </a:xfrm>
          <a:custGeom>
            <a:avLst/>
            <a:gdLst/>
            <a:ahLst/>
            <a:cxnLst>
              <a:cxn ang="0">
                <a:pos x="0" y="6"/>
              </a:cxn>
              <a:cxn ang="0">
                <a:pos x="72" y="392"/>
              </a:cxn>
              <a:cxn ang="0">
                <a:pos x="208" y="64"/>
              </a:cxn>
              <a:cxn ang="0">
                <a:pos x="672" y="6"/>
              </a:cxn>
            </a:cxnLst>
            <a:rect l="0" t="0" r="r" b="b"/>
            <a:pathLst>
              <a:path w="672" h="402">
                <a:moveTo>
                  <a:pt x="0" y="6"/>
                </a:moveTo>
                <a:cubicBezTo>
                  <a:pt x="12" y="70"/>
                  <a:pt x="37" y="382"/>
                  <a:pt x="72" y="392"/>
                </a:cubicBezTo>
                <a:cubicBezTo>
                  <a:pt x="107" y="402"/>
                  <a:pt x="108" y="128"/>
                  <a:pt x="208" y="64"/>
                </a:cubicBezTo>
                <a:cubicBezTo>
                  <a:pt x="308" y="0"/>
                  <a:pt x="575" y="18"/>
                  <a:pt x="672" y="6"/>
                </a:cubicBezTo>
              </a:path>
            </a:pathLst>
          </a:custGeom>
          <a:noFill/>
          <a:ln w="25400">
            <a:solidFill>
              <a:schemeClr val="tx1"/>
            </a:solidFill>
            <a:round/>
            <a:headEnd/>
            <a:tailEnd/>
          </a:ln>
          <a:effectLst/>
        </p:spPr>
        <p:txBody>
          <a:bodyPr/>
          <a:lstStyle/>
          <a:p>
            <a:endParaRPr lang="en-US"/>
          </a:p>
        </p:txBody>
      </p:sp>
      <p:sp>
        <p:nvSpPr>
          <p:cNvPr id="148528" name="Line 48"/>
          <p:cNvSpPr>
            <a:spLocks noChangeShapeType="1"/>
          </p:cNvSpPr>
          <p:nvPr/>
        </p:nvSpPr>
        <p:spPr bwMode="auto">
          <a:xfrm flipH="1">
            <a:off x="6400800" y="5245100"/>
            <a:ext cx="838200" cy="0"/>
          </a:xfrm>
          <a:prstGeom prst="line">
            <a:avLst/>
          </a:prstGeom>
          <a:noFill/>
          <a:ln w="25400">
            <a:solidFill>
              <a:schemeClr val="tx1"/>
            </a:solidFill>
            <a:round/>
            <a:headEnd/>
            <a:tailEnd/>
          </a:ln>
          <a:effectLst/>
        </p:spPr>
        <p:txBody>
          <a:bodyPr/>
          <a:lstStyle/>
          <a:p>
            <a:endParaRPr lang="en-US"/>
          </a:p>
        </p:txBody>
      </p:sp>
      <p:sp>
        <p:nvSpPr>
          <p:cNvPr id="148529" name="Line 49"/>
          <p:cNvSpPr>
            <a:spLocks noChangeShapeType="1"/>
          </p:cNvSpPr>
          <p:nvPr/>
        </p:nvSpPr>
        <p:spPr bwMode="auto">
          <a:xfrm>
            <a:off x="6858000" y="5016500"/>
            <a:ext cx="0" cy="381000"/>
          </a:xfrm>
          <a:prstGeom prst="line">
            <a:avLst/>
          </a:prstGeom>
          <a:noFill/>
          <a:ln w="19050">
            <a:solidFill>
              <a:schemeClr val="tx1"/>
            </a:solidFill>
            <a:round/>
            <a:headEnd/>
            <a:tailEnd/>
          </a:ln>
          <a:effectLst/>
        </p:spPr>
        <p:txBody>
          <a:bodyPr/>
          <a:lstStyle/>
          <a:p>
            <a:endParaRPr lang="en-US"/>
          </a:p>
        </p:txBody>
      </p:sp>
      <p:sp>
        <p:nvSpPr>
          <p:cNvPr id="148530" name="Line 50"/>
          <p:cNvSpPr>
            <a:spLocks noChangeShapeType="1"/>
          </p:cNvSpPr>
          <p:nvPr/>
        </p:nvSpPr>
        <p:spPr bwMode="auto">
          <a:xfrm flipV="1">
            <a:off x="5791200" y="5791200"/>
            <a:ext cx="685800" cy="152400"/>
          </a:xfrm>
          <a:prstGeom prst="line">
            <a:avLst/>
          </a:prstGeom>
          <a:noFill/>
          <a:ln w="25400">
            <a:solidFill>
              <a:schemeClr val="tx1"/>
            </a:solidFill>
            <a:round/>
            <a:headEnd/>
            <a:tailEnd type="triangle" w="med" len="med"/>
          </a:ln>
          <a:effectLst/>
        </p:spPr>
        <p:txBody>
          <a:bodyPr/>
          <a:lstStyle/>
          <a:p>
            <a:endParaRPr lang="en-US"/>
          </a:p>
        </p:txBody>
      </p:sp>
      <p:sp>
        <p:nvSpPr>
          <p:cNvPr id="148531" name="Text Box 51"/>
          <p:cNvSpPr txBox="1">
            <a:spLocks noChangeArrowheads="1"/>
          </p:cNvSpPr>
          <p:nvPr/>
        </p:nvSpPr>
        <p:spPr bwMode="auto">
          <a:xfrm>
            <a:off x="5851525" y="5980113"/>
            <a:ext cx="692150" cy="366712"/>
          </a:xfrm>
          <a:prstGeom prst="rect">
            <a:avLst/>
          </a:prstGeom>
          <a:noFill/>
          <a:ln w="9525">
            <a:noFill/>
            <a:miter lim="800000"/>
            <a:headEnd/>
            <a:tailEnd/>
          </a:ln>
          <a:effectLst/>
        </p:spPr>
        <p:txBody>
          <a:bodyPr wrap="none">
            <a:spAutoFit/>
          </a:bodyPr>
          <a:lstStyle/>
          <a:p>
            <a:r>
              <a:rPr lang="en-US" sz="1800" b="0">
                <a:cs typeface="Arial" charset="0"/>
              </a:rPr>
              <a:t>Time</a:t>
            </a:r>
          </a:p>
        </p:txBody>
      </p:sp>
      <p:sp>
        <p:nvSpPr>
          <p:cNvPr id="148532" name="Line 52"/>
          <p:cNvSpPr>
            <a:spLocks noChangeShapeType="1"/>
          </p:cNvSpPr>
          <p:nvPr/>
        </p:nvSpPr>
        <p:spPr bwMode="auto">
          <a:xfrm>
            <a:off x="4038600" y="6248400"/>
            <a:ext cx="4724400" cy="0"/>
          </a:xfrm>
          <a:prstGeom prst="line">
            <a:avLst/>
          </a:prstGeom>
          <a:noFill/>
          <a:ln w="25400" cap="rnd">
            <a:solidFill>
              <a:schemeClr val="tx1"/>
            </a:solidFill>
            <a:prstDash val="sysDot"/>
            <a:round/>
            <a:headEnd/>
            <a:tailEnd/>
          </a:ln>
          <a:effectLst/>
        </p:spPr>
        <p:txBody>
          <a:bodyPr/>
          <a:lstStyle/>
          <a:p>
            <a:endParaRPr lang="en-US"/>
          </a:p>
        </p:txBody>
      </p:sp>
    </p:spTree>
    <p:extLst>
      <p:ext uri="{BB962C8B-B14F-4D97-AF65-F5344CB8AC3E}">
        <p14:creationId xmlns:p14="http://schemas.microsoft.com/office/powerpoint/2010/main" val="3959917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50531"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50532" name="Line 4"/>
          <p:cNvSpPr>
            <a:spLocks noChangeShapeType="1"/>
          </p:cNvSpPr>
          <p:nvPr/>
        </p:nvSpPr>
        <p:spPr bwMode="auto">
          <a:xfrm>
            <a:off x="3124200" y="4191000"/>
            <a:ext cx="2133600" cy="0"/>
          </a:xfrm>
          <a:prstGeom prst="line">
            <a:avLst/>
          </a:prstGeom>
          <a:noFill/>
          <a:ln w="127000">
            <a:solidFill>
              <a:srgbClr val="0000FF"/>
            </a:solidFill>
            <a:round/>
            <a:headEnd/>
            <a:tailEnd/>
          </a:ln>
          <a:effectLst/>
        </p:spPr>
        <p:txBody>
          <a:bodyPr/>
          <a:lstStyle/>
          <a:p>
            <a:endParaRPr lang="en-US"/>
          </a:p>
        </p:txBody>
      </p:sp>
      <p:sp>
        <p:nvSpPr>
          <p:cNvPr id="150533" name="Line 5"/>
          <p:cNvSpPr>
            <a:spLocks noChangeShapeType="1"/>
          </p:cNvSpPr>
          <p:nvPr/>
        </p:nvSpPr>
        <p:spPr bwMode="auto">
          <a:xfrm>
            <a:off x="3124200" y="3733800"/>
            <a:ext cx="2133600" cy="0"/>
          </a:xfrm>
          <a:prstGeom prst="line">
            <a:avLst/>
          </a:prstGeom>
          <a:noFill/>
          <a:ln w="127000">
            <a:solidFill>
              <a:schemeClr val="tx1"/>
            </a:solidFill>
            <a:round/>
            <a:headEnd/>
            <a:tailEnd/>
          </a:ln>
          <a:effectLst/>
        </p:spPr>
        <p:txBody>
          <a:bodyPr/>
          <a:lstStyle/>
          <a:p>
            <a:endParaRPr lang="en-US"/>
          </a:p>
        </p:txBody>
      </p:sp>
      <p:sp>
        <p:nvSpPr>
          <p:cNvPr id="150534" name="Oval 6"/>
          <p:cNvSpPr>
            <a:spLocks noChangeArrowheads="1"/>
          </p:cNvSpPr>
          <p:nvPr/>
        </p:nvSpPr>
        <p:spPr bwMode="auto">
          <a:xfrm>
            <a:off x="3962400" y="31242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50535" name="Oval 7"/>
          <p:cNvSpPr>
            <a:spLocks noChangeArrowheads="1"/>
          </p:cNvSpPr>
          <p:nvPr/>
        </p:nvSpPr>
        <p:spPr bwMode="auto">
          <a:xfrm flipH="1">
            <a:off x="41148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36" name="Oval 8"/>
          <p:cNvSpPr>
            <a:spLocks noChangeArrowheads="1"/>
          </p:cNvSpPr>
          <p:nvPr/>
        </p:nvSpPr>
        <p:spPr bwMode="auto">
          <a:xfrm flipH="1">
            <a:off x="41910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37" name="Oval 9"/>
          <p:cNvSpPr>
            <a:spLocks noChangeArrowheads="1"/>
          </p:cNvSpPr>
          <p:nvPr/>
        </p:nvSpPr>
        <p:spPr bwMode="auto">
          <a:xfrm flipH="1">
            <a:off x="42672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38" name="Oval 10"/>
          <p:cNvSpPr>
            <a:spLocks noChangeArrowheads="1"/>
          </p:cNvSpPr>
          <p:nvPr/>
        </p:nvSpPr>
        <p:spPr bwMode="auto">
          <a:xfrm flipH="1">
            <a:off x="4419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39" name="Oval 11"/>
          <p:cNvSpPr>
            <a:spLocks noChangeArrowheads="1"/>
          </p:cNvSpPr>
          <p:nvPr/>
        </p:nvSpPr>
        <p:spPr bwMode="auto">
          <a:xfrm flipH="1">
            <a:off x="4343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0" name="Oval 12"/>
          <p:cNvSpPr>
            <a:spLocks noChangeArrowheads="1"/>
          </p:cNvSpPr>
          <p:nvPr/>
        </p:nvSpPr>
        <p:spPr bwMode="auto">
          <a:xfrm flipH="1">
            <a:off x="42672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1" name="Oval 13"/>
          <p:cNvSpPr>
            <a:spLocks noChangeArrowheads="1"/>
          </p:cNvSpPr>
          <p:nvPr/>
        </p:nvSpPr>
        <p:spPr bwMode="auto">
          <a:xfrm flipH="1">
            <a:off x="43434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2" name="Oval 14"/>
          <p:cNvSpPr>
            <a:spLocks noChangeArrowheads="1"/>
          </p:cNvSpPr>
          <p:nvPr/>
        </p:nvSpPr>
        <p:spPr bwMode="auto">
          <a:xfrm flipH="1">
            <a:off x="44196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3" name="Oval 15"/>
          <p:cNvSpPr>
            <a:spLocks noChangeArrowheads="1"/>
          </p:cNvSpPr>
          <p:nvPr/>
        </p:nvSpPr>
        <p:spPr bwMode="auto">
          <a:xfrm flipH="1">
            <a:off x="4572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4" name="Oval 16"/>
          <p:cNvSpPr>
            <a:spLocks noChangeArrowheads="1"/>
          </p:cNvSpPr>
          <p:nvPr/>
        </p:nvSpPr>
        <p:spPr bwMode="auto">
          <a:xfrm flipH="1">
            <a:off x="4495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5" name="Oval 17"/>
          <p:cNvSpPr>
            <a:spLocks noChangeArrowheads="1"/>
          </p:cNvSpPr>
          <p:nvPr/>
        </p:nvSpPr>
        <p:spPr bwMode="auto">
          <a:xfrm flipH="1">
            <a:off x="4572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6" name="Oval 18"/>
          <p:cNvSpPr>
            <a:spLocks noChangeArrowheads="1"/>
          </p:cNvSpPr>
          <p:nvPr/>
        </p:nvSpPr>
        <p:spPr bwMode="auto">
          <a:xfrm flipH="1">
            <a:off x="4648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7" name="Oval 19"/>
          <p:cNvSpPr>
            <a:spLocks noChangeArrowheads="1"/>
          </p:cNvSpPr>
          <p:nvPr/>
        </p:nvSpPr>
        <p:spPr bwMode="auto">
          <a:xfrm flipH="1">
            <a:off x="4724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8" name="Oval 20"/>
          <p:cNvSpPr>
            <a:spLocks noChangeArrowheads="1"/>
          </p:cNvSpPr>
          <p:nvPr/>
        </p:nvSpPr>
        <p:spPr bwMode="auto">
          <a:xfrm flipH="1">
            <a:off x="4800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49" name="Oval 21"/>
          <p:cNvSpPr>
            <a:spLocks noChangeArrowheads="1"/>
          </p:cNvSpPr>
          <p:nvPr/>
        </p:nvSpPr>
        <p:spPr bwMode="auto">
          <a:xfrm flipH="1">
            <a:off x="4876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0" name="Oval 22"/>
          <p:cNvSpPr>
            <a:spLocks noChangeArrowheads="1"/>
          </p:cNvSpPr>
          <p:nvPr/>
        </p:nvSpPr>
        <p:spPr bwMode="auto">
          <a:xfrm flipH="1">
            <a:off x="4191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1" name="Oval 23"/>
          <p:cNvSpPr>
            <a:spLocks noChangeArrowheads="1"/>
          </p:cNvSpPr>
          <p:nvPr/>
        </p:nvSpPr>
        <p:spPr bwMode="auto">
          <a:xfrm flipH="1">
            <a:off x="4267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2" name="Oval 24"/>
          <p:cNvSpPr>
            <a:spLocks noChangeArrowheads="1"/>
          </p:cNvSpPr>
          <p:nvPr/>
        </p:nvSpPr>
        <p:spPr bwMode="auto">
          <a:xfrm flipH="1">
            <a:off x="4114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3" name="Oval 25"/>
          <p:cNvSpPr>
            <a:spLocks noChangeArrowheads="1"/>
          </p:cNvSpPr>
          <p:nvPr/>
        </p:nvSpPr>
        <p:spPr bwMode="auto">
          <a:xfrm flipH="1">
            <a:off x="41148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4" name="Oval 26"/>
          <p:cNvSpPr>
            <a:spLocks noChangeArrowheads="1"/>
          </p:cNvSpPr>
          <p:nvPr/>
        </p:nvSpPr>
        <p:spPr bwMode="auto">
          <a:xfrm flipH="1">
            <a:off x="40386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5" name="Oval 27"/>
          <p:cNvSpPr>
            <a:spLocks noChangeArrowheads="1"/>
          </p:cNvSpPr>
          <p:nvPr/>
        </p:nvSpPr>
        <p:spPr bwMode="auto">
          <a:xfrm flipH="1">
            <a:off x="4038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6" name="Oval 28"/>
          <p:cNvSpPr>
            <a:spLocks noChangeArrowheads="1"/>
          </p:cNvSpPr>
          <p:nvPr/>
        </p:nvSpPr>
        <p:spPr bwMode="auto">
          <a:xfrm flipH="1">
            <a:off x="3962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7" name="Oval 29"/>
          <p:cNvSpPr>
            <a:spLocks noChangeArrowheads="1"/>
          </p:cNvSpPr>
          <p:nvPr/>
        </p:nvSpPr>
        <p:spPr bwMode="auto">
          <a:xfrm flipH="1">
            <a:off x="39624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8" name="Oval 30"/>
          <p:cNvSpPr>
            <a:spLocks noChangeArrowheads="1"/>
          </p:cNvSpPr>
          <p:nvPr/>
        </p:nvSpPr>
        <p:spPr bwMode="auto">
          <a:xfrm flipH="1">
            <a:off x="3886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59" name="Oval 31"/>
          <p:cNvSpPr>
            <a:spLocks noChangeArrowheads="1"/>
          </p:cNvSpPr>
          <p:nvPr/>
        </p:nvSpPr>
        <p:spPr bwMode="auto">
          <a:xfrm flipH="1">
            <a:off x="3810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60" name="Oval 32"/>
          <p:cNvSpPr>
            <a:spLocks noChangeArrowheads="1"/>
          </p:cNvSpPr>
          <p:nvPr/>
        </p:nvSpPr>
        <p:spPr bwMode="auto">
          <a:xfrm flipH="1">
            <a:off x="3810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61" name="Oval 33"/>
          <p:cNvSpPr>
            <a:spLocks noChangeArrowheads="1"/>
          </p:cNvSpPr>
          <p:nvPr/>
        </p:nvSpPr>
        <p:spPr bwMode="auto">
          <a:xfrm flipH="1">
            <a:off x="3733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62" name="Oval 34"/>
          <p:cNvSpPr>
            <a:spLocks noChangeArrowheads="1"/>
          </p:cNvSpPr>
          <p:nvPr/>
        </p:nvSpPr>
        <p:spPr bwMode="auto">
          <a:xfrm flipH="1">
            <a:off x="3657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63" name="Oval 35"/>
          <p:cNvSpPr>
            <a:spLocks noChangeArrowheads="1"/>
          </p:cNvSpPr>
          <p:nvPr/>
        </p:nvSpPr>
        <p:spPr bwMode="auto">
          <a:xfrm flipH="1">
            <a:off x="3581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64" name="Oval 36"/>
          <p:cNvSpPr>
            <a:spLocks noChangeArrowheads="1"/>
          </p:cNvSpPr>
          <p:nvPr/>
        </p:nvSpPr>
        <p:spPr bwMode="auto">
          <a:xfrm flipH="1">
            <a:off x="3505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65" name="Oval 37"/>
          <p:cNvSpPr>
            <a:spLocks noChangeArrowheads="1"/>
          </p:cNvSpPr>
          <p:nvPr/>
        </p:nvSpPr>
        <p:spPr bwMode="auto">
          <a:xfrm flipH="1">
            <a:off x="3352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0566" name="Text Box 38"/>
          <p:cNvSpPr txBox="1">
            <a:spLocks noChangeArrowheads="1"/>
          </p:cNvSpPr>
          <p:nvPr/>
        </p:nvSpPr>
        <p:spPr bwMode="auto">
          <a:xfrm>
            <a:off x="288925" y="4379913"/>
            <a:ext cx="2724150" cy="1190625"/>
          </a:xfrm>
          <a:prstGeom prst="rect">
            <a:avLst/>
          </a:prstGeom>
          <a:noFill/>
          <a:ln w="9525">
            <a:noFill/>
            <a:miter lim="800000"/>
            <a:headEnd/>
            <a:tailEnd/>
          </a:ln>
          <a:effectLst/>
        </p:spPr>
        <p:txBody>
          <a:bodyPr wrap="none">
            <a:spAutoFit/>
          </a:bodyPr>
          <a:lstStyle/>
          <a:p>
            <a:r>
              <a:rPr lang="en-US" sz="1800">
                <a:cs typeface="Arial" charset="0"/>
              </a:rPr>
              <a:t>Not saturated</a:t>
            </a:r>
          </a:p>
          <a:p>
            <a:r>
              <a:rPr lang="en-US" sz="1800">
                <a:cs typeface="Arial" charset="0"/>
              </a:rPr>
              <a:t>but not enough time</a:t>
            </a:r>
          </a:p>
          <a:p>
            <a:r>
              <a:rPr lang="en-US" sz="1800">
                <a:cs typeface="Arial" charset="0"/>
              </a:rPr>
              <a:t>to recycle and refill</a:t>
            </a:r>
          </a:p>
          <a:p>
            <a:r>
              <a:rPr lang="en-US" sz="1800">
                <a:cs typeface="Arial" charset="0"/>
              </a:rPr>
              <a:t>but can recruit from RP</a:t>
            </a:r>
          </a:p>
        </p:txBody>
      </p:sp>
      <p:sp>
        <p:nvSpPr>
          <p:cNvPr id="150567" name="Freeform 39"/>
          <p:cNvSpPr>
            <a:spLocks/>
          </p:cNvSpPr>
          <p:nvPr/>
        </p:nvSpPr>
        <p:spPr bwMode="auto">
          <a:xfrm>
            <a:off x="4800600" y="5257800"/>
            <a:ext cx="1066800"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50568" name="Line 40"/>
          <p:cNvSpPr>
            <a:spLocks noChangeShapeType="1"/>
          </p:cNvSpPr>
          <p:nvPr/>
        </p:nvSpPr>
        <p:spPr bwMode="auto">
          <a:xfrm flipH="1">
            <a:off x="3962400" y="5257800"/>
            <a:ext cx="838200" cy="0"/>
          </a:xfrm>
          <a:prstGeom prst="line">
            <a:avLst/>
          </a:prstGeom>
          <a:noFill/>
          <a:ln w="25400">
            <a:solidFill>
              <a:schemeClr val="tx1"/>
            </a:solidFill>
            <a:round/>
            <a:headEnd/>
            <a:tailEnd/>
          </a:ln>
          <a:effectLst/>
        </p:spPr>
        <p:txBody>
          <a:bodyPr/>
          <a:lstStyle/>
          <a:p>
            <a:endParaRPr lang="en-US"/>
          </a:p>
        </p:txBody>
      </p:sp>
      <p:sp>
        <p:nvSpPr>
          <p:cNvPr id="150569" name="Line 41"/>
          <p:cNvSpPr>
            <a:spLocks noChangeShapeType="1"/>
          </p:cNvSpPr>
          <p:nvPr/>
        </p:nvSpPr>
        <p:spPr bwMode="auto">
          <a:xfrm>
            <a:off x="4419600" y="5029200"/>
            <a:ext cx="0" cy="381000"/>
          </a:xfrm>
          <a:prstGeom prst="line">
            <a:avLst/>
          </a:prstGeom>
          <a:noFill/>
          <a:ln w="19050">
            <a:solidFill>
              <a:schemeClr val="tx1"/>
            </a:solidFill>
            <a:round/>
            <a:headEnd/>
            <a:tailEnd/>
          </a:ln>
          <a:effectLst/>
        </p:spPr>
        <p:txBody>
          <a:bodyPr/>
          <a:lstStyle/>
          <a:p>
            <a:endParaRPr lang="en-US"/>
          </a:p>
        </p:txBody>
      </p:sp>
      <p:sp>
        <p:nvSpPr>
          <p:cNvPr id="150570" name="Oval 42"/>
          <p:cNvSpPr>
            <a:spLocks noChangeArrowheads="1"/>
          </p:cNvSpPr>
          <p:nvPr/>
        </p:nvSpPr>
        <p:spPr bwMode="auto">
          <a:xfrm>
            <a:off x="5181600" y="28194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50571" name="Oval 43"/>
          <p:cNvSpPr>
            <a:spLocks noChangeArrowheads="1"/>
          </p:cNvSpPr>
          <p:nvPr/>
        </p:nvSpPr>
        <p:spPr bwMode="auto">
          <a:xfrm>
            <a:off x="4648200" y="2057400"/>
            <a:ext cx="533400" cy="533400"/>
          </a:xfrm>
          <a:prstGeom prst="ellipse">
            <a:avLst/>
          </a:prstGeom>
          <a:solidFill>
            <a:srgbClr val="FF0000">
              <a:alpha val="74001"/>
            </a:srgbClr>
          </a:solidFill>
          <a:ln w="12700">
            <a:solidFill>
              <a:schemeClr val="tx1"/>
            </a:solidFill>
            <a:round/>
            <a:headEnd/>
            <a:tailEnd/>
          </a:ln>
          <a:effectLst/>
        </p:spPr>
        <p:txBody>
          <a:bodyPr wrap="none" anchor="ctr"/>
          <a:lstStyle/>
          <a:p>
            <a:endParaRPr lang="en-US"/>
          </a:p>
        </p:txBody>
      </p:sp>
      <p:sp>
        <p:nvSpPr>
          <p:cNvPr id="150572" name="Oval 44"/>
          <p:cNvSpPr>
            <a:spLocks noChangeArrowheads="1"/>
          </p:cNvSpPr>
          <p:nvPr/>
        </p:nvSpPr>
        <p:spPr bwMode="auto">
          <a:xfrm>
            <a:off x="3276600" y="1676400"/>
            <a:ext cx="533400" cy="533400"/>
          </a:xfrm>
          <a:prstGeom prst="ellipse">
            <a:avLst/>
          </a:prstGeom>
          <a:solidFill>
            <a:srgbClr val="FF0000"/>
          </a:solidFill>
          <a:ln w="12700">
            <a:solidFill>
              <a:schemeClr val="tx1"/>
            </a:solidFill>
            <a:round/>
            <a:headEnd/>
            <a:tailEnd/>
          </a:ln>
          <a:effectLst/>
        </p:spPr>
        <p:txBody>
          <a:bodyPr wrap="none" anchor="ctr"/>
          <a:lstStyle/>
          <a:p>
            <a:pPr algn="ctr"/>
            <a:r>
              <a:rPr lang="en-US" sz="2000"/>
              <a:t>RP</a:t>
            </a:r>
          </a:p>
        </p:txBody>
      </p:sp>
      <p:sp>
        <p:nvSpPr>
          <p:cNvPr id="150573" name="Line 45"/>
          <p:cNvSpPr>
            <a:spLocks noChangeShapeType="1"/>
          </p:cNvSpPr>
          <p:nvPr/>
        </p:nvSpPr>
        <p:spPr bwMode="auto">
          <a:xfrm flipH="1">
            <a:off x="4419600" y="2743200"/>
            <a:ext cx="228600" cy="304800"/>
          </a:xfrm>
          <a:prstGeom prst="line">
            <a:avLst/>
          </a:prstGeom>
          <a:noFill/>
          <a:ln w="25400">
            <a:solidFill>
              <a:schemeClr val="tx1"/>
            </a:solidFill>
            <a:round/>
            <a:headEnd/>
            <a:tailEnd type="triangle" w="med" len="med"/>
          </a:ln>
          <a:effectLst/>
        </p:spPr>
        <p:txBody>
          <a:bodyPr/>
          <a:lstStyle/>
          <a:p>
            <a:endParaRPr lang="en-US"/>
          </a:p>
        </p:txBody>
      </p:sp>
      <p:sp>
        <p:nvSpPr>
          <p:cNvPr id="150574" name="Line 46"/>
          <p:cNvSpPr>
            <a:spLocks noChangeShapeType="1"/>
          </p:cNvSpPr>
          <p:nvPr/>
        </p:nvSpPr>
        <p:spPr bwMode="auto">
          <a:xfrm flipV="1">
            <a:off x="4724400" y="3200400"/>
            <a:ext cx="304800" cy="152400"/>
          </a:xfrm>
          <a:prstGeom prst="line">
            <a:avLst/>
          </a:prstGeom>
          <a:noFill/>
          <a:ln w="25400">
            <a:solidFill>
              <a:schemeClr val="tx1"/>
            </a:solidFill>
            <a:round/>
            <a:headEnd/>
            <a:tailEnd type="triangle" w="med" len="med"/>
          </a:ln>
          <a:effectLst/>
        </p:spPr>
        <p:txBody>
          <a:bodyPr/>
          <a:lstStyle/>
          <a:p>
            <a:endParaRPr lang="en-US"/>
          </a:p>
        </p:txBody>
      </p:sp>
      <p:sp>
        <p:nvSpPr>
          <p:cNvPr id="150575" name="Line 47"/>
          <p:cNvSpPr>
            <a:spLocks noChangeShapeType="1"/>
          </p:cNvSpPr>
          <p:nvPr/>
        </p:nvSpPr>
        <p:spPr bwMode="auto">
          <a:xfrm>
            <a:off x="3733800" y="2362200"/>
            <a:ext cx="304800" cy="685800"/>
          </a:xfrm>
          <a:prstGeom prst="line">
            <a:avLst/>
          </a:prstGeom>
          <a:noFill/>
          <a:ln w="25400">
            <a:solidFill>
              <a:schemeClr val="tx1"/>
            </a:solidFill>
            <a:round/>
            <a:headEnd/>
            <a:tailEnd type="triangle" w="med" len="med"/>
          </a:ln>
          <a:effectLst/>
        </p:spPr>
        <p:txBody>
          <a:bodyPr/>
          <a:lstStyle/>
          <a:p>
            <a:endParaRPr lang="en-US"/>
          </a:p>
        </p:txBody>
      </p:sp>
      <p:sp>
        <p:nvSpPr>
          <p:cNvPr id="150576" name="Line 48"/>
          <p:cNvSpPr>
            <a:spLocks noChangeShapeType="1"/>
          </p:cNvSpPr>
          <p:nvPr/>
        </p:nvSpPr>
        <p:spPr bwMode="auto">
          <a:xfrm flipH="1" flipV="1">
            <a:off x="5181600" y="2590800"/>
            <a:ext cx="228600" cy="152400"/>
          </a:xfrm>
          <a:prstGeom prst="line">
            <a:avLst/>
          </a:prstGeom>
          <a:noFill/>
          <a:ln w="25400">
            <a:solidFill>
              <a:schemeClr val="tx1"/>
            </a:solidFill>
            <a:round/>
            <a:headEnd/>
            <a:tailEnd type="triangle" w="med" len="med"/>
          </a:ln>
          <a:effectLst/>
        </p:spPr>
        <p:txBody>
          <a:bodyPr/>
          <a:lstStyle/>
          <a:p>
            <a:endParaRPr lang="en-US"/>
          </a:p>
        </p:txBody>
      </p:sp>
      <p:sp>
        <p:nvSpPr>
          <p:cNvPr id="150577" name="Freeform 49"/>
          <p:cNvSpPr>
            <a:spLocks/>
          </p:cNvSpPr>
          <p:nvPr/>
        </p:nvSpPr>
        <p:spPr bwMode="auto">
          <a:xfrm>
            <a:off x="7239000" y="5257800"/>
            <a:ext cx="1066800" cy="638175"/>
          </a:xfrm>
          <a:custGeom>
            <a:avLst/>
            <a:gdLst/>
            <a:ahLst/>
            <a:cxnLst>
              <a:cxn ang="0">
                <a:pos x="0" y="6"/>
              </a:cxn>
              <a:cxn ang="0">
                <a:pos x="72" y="392"/>
              </a:cxn>
              <a:cxn ang="0">
                <a:pos x="208" y="64"/>
              </a:cxn>
              <a:cxn ang="0">
                <a:pos x="672" y="6"/>
              </a:cxn>
            </a:cxnLst>
            <a:rect l="0" t="0" r="r" b="b"/>
            <a:pathLst>
              <a:path w="672" h="402">
                <a:moveTo>
                  <a:pt x="0" y="6"/>
                </a:moveTo>
                <a:cubicBezTo>
                  <a:pt x="12" y="70"/>
                  <a:pt x="37" y="382"/>
                  <a:pt x="72" y="392"/>
                </a:cubicBezTo>
                <a:cubicBezTo>
                  <a:pt x="107" y="402"/>
                  <a:pt x="108" y="128"/>
                  <a:pt x="208" y="64"/>
                </a:cubicBezTo>
                <a:cubicBezTo>
                  <a:pt x="308" y="0"/>
                  <a:pt x="575" y="18"/>
                  <a:pt x="672" y="6"/>
                </a:cubicBezTo>
              </a:path>
            </a:pathLst>
          </a:custGeom>
          <a:noFill/>
          <a:ln w="25400">
            <a:solidFill>
              <a:schemeClr val="tx1"/>
            </a:solidFill>
            <a:round/>
            <a:headEnd/>
            <a:tailEnd/>
          </a:ln>
          <a:effectLst/>
        </p:spPr>
        <p:txBody>
          <a:bodyPr/>
          <a:lstStyle/>
          <a:p>
            <a:endParaRPr lang="en-US"/>
          </a:p>
        </p:txBody>
      </p:sp>
      <p:sp>
        <p:nvSpPr>
          <p:cNvPr id="150578" name="Line 50"/>
          <p:cNvSpPr>
            <a:spLocks noChangeShapeType="1"/>
          </p:cNvSpPr>
          <p:nvPr/>
        </p:nvSpPr>
        <p:spPr bwMode="auto">
          <a:xfrm flipH="1">
            <a:off x="6400800" y="5245100"/>
            <a:ext cx="838200" cy="0"/>
          </a:xfrm>
          <a:prstGeom prst="line">
            <a:avLst/>
          </a:prstGeom>
          <a:noFill/>
          <a:ln w="25400">
            <a:solidFill>
              <a:schemeClr val="tx1"/>
            </a:solidFill>
            <a:round/>
            <a:headEnd/>
            <a:tailEnd/>
          </a:ln>
          <a:effectLst/>
        </p:spPr>
        <p:txBody>
          <a:bodyPr/>
          <a:lstStyle/>
          <a:p>
            <a:endParaRPr lang="en-US"/>
          </a:p>
        </p:txBody>
      </p:sp>
      <p:sp>
        <p:nvSpPr>
          <p:cNvPr id="150579" name="Line 51"/>
          <p:cNvSpPr>
            <a:spLocks noChangeShapeType="1"/>
          </p:cNvSpPr>
          <p:nvPr/>
        </p:nvSpPr>
        <p:spPr bwMode="auto">
          <a:xfrm>
            <a:off x="6858000" y="5016500"/>
            <a:ext cx="0" cy="381000"/>
          </a:xfrm>
          <a:prstGeom prst="line">
            <a:avLst/>
          </a:prstGeom>
          <a:noFill/>
          <a:ln w="19050">
            <a:solidFill>
              <a:schemeClr val="tx1"/>
            </a:solidFill>
            <a:round/>
            <a:headEnd/>
            <a:tailEnd/>
          </a:ln>
          <a:effectLst/>
        </p:spPr>
        <p:txBody>
          <a:bodyPr/>
          <a:lstStyle/>
          <a:p>
            <a:endParaRPr lang="en-US"/>
          </a:p>
        </p:txBody>
      </p:sp>
      <p:sp>
        <p:nvSpPr>
          <p:cNvPr id="150580" name="Line 52"/>
          <p:cNvSpPr>
            <a:spLocks noChangeShapeType="1"/>
          </p:cNvSpPr>
          <p:nvPr/>
        </p:nvSpPr>
        <p:spPr bwMode="auto">
          <a:xfrm flipV="1">
            <a:off x="5791200" y="5791200"/>
            <a:ext cx="685800" cy="152400"/>
          </a:xfrm>
          <a:prstGeom prst="line">
            <a:avLst/>
          </a:prstGeom>
          <a:noFill/>
          <a:ln w="25400">
            <a:solidFill>
              <a:schemeClr val="tx1"/>
            </a:solidFill>
            <a:round/>
            <a:headEnd/>
            <a:tailEnd type="triangle" w="med" len="med"/>
          </a:ln>
          <a:effectLst/>
        </p:spPr>
        <p:txBody>
          <a:bodyPr/>
          <a:lstStyle/>
          <a:p>
            <a:endParaRPr lang="en-US"/>
          </a:p>
        </p:txBody>
      </p:sp>
      <p:sp>
        <p:nvSpPr>
          <p:cNvPr id="150581" name="Text Box 53"/>
          <p:cNvSpPr txBox="1">
            <a:spLocks noChangeArrowheads="1"/>
          </p:cNvSpPr>
          <p:nvPr/>
        </p:nvSpPr>
        <p:spPr bwMode="auto">
          <a:xfrm>
            <a:off x="5851525" y="5980113"/>
            <a:ext cx="692150" cy="366712"/>
          </a:xfrm>
          <a:prstGeom prst="rect">
            <a:avLst/>
          </a:prstGeom>
          <a:noFill/>
          <a:ln w="9525">
            <a:noFill/>
            <a:miter lim="800000"/>
            <a:headEnd/>
            <a:tailEnd/>
          </a:ln>
          <a:effectLst/>
        </p:spPr>
        <p:txBody>
          <a:bodyPr wrap="none">
            <a:spAutoFit/>
          </a:bodyPr>
          <a:lstStyle/>
          <a:p>
            <a:r>
              <a:rPr lang="en-US" sz="1800" b="0">
                <a:cs typeface="Arial" charset="0"/>
              </a:rPr>
              <a:t>Time</a:t>
            </a:r>
          </a:p>
        </p:txBody>
      </p:sp>
      <p:sp>
        <p:nvSpPr>
          <p:cNvPr id="150582" name="Freeform 54"/>
          <p:cNvSpPr>
            <a:spLocks/>
          </p:cNvSpPr>
          <p:nvPr/>
        </p:nvSpPr>
        <p:spPr bwMode="auto">
          <a:xfrm>
            <a:off x="7239000" y="5257800"/>
            <a:ext cx="1066800"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50583" name="Line 55"/>
          <p:cNvSpPr>
            <a:spLocks noChangeShapeType="1"/>
          </p:cNvSpPr>
          <p:nvPr/>
        </p:nvSpPr>
        <p:spPr bwMode="auto">
          <a:xfrm flipH="1">
            <a:off x="6400800" y="5257800"/>
            <a:ext cx="838200" cy="0"/>
          </a:xfrm>
          <a:prstGeom prst="line">
            <a:avLst/>
          </a:prstGeom>
          <a:noFill/>
          <a:ln w="25400">
            <a:solidFill>
              <a:schemeClr val="tx1"/>
            </a:solidFill>
            <a:round/>
            <a:headEnd/>
            <a:tailEnd/>
          </a:ln>
          <a:effectLst/>
        </p:spPr>
        <p:txBody>
          <a:bodyPr/>
          <a:lstStyle/>
          <a:p>
            <a:endParaRPr lang="en-US"/>
          </a:p>
        </p:txBody>
      </p:sp>
      <p:sp>
        <p:nvSpPr>
          <p:cNvPr id="150584" name="Line 56"/>
          <p:cNvSpPr>
            <a:spLocks noChangeShapeType="1"/>
          </p:cNvSpPr>
          <p:nvPr/>
        </p:nvSpPr>
        <p:spPr bwMode="auto">
          <a:xfrm>
            <a:off x="6858000" y="5029200"/>
            <a:ext cx="0" cy="381000"/>
          </a:xfrm>
          <a:prstGeom prst="line">
            <a:avLst/>
          </a:prstGeom>
          <a:noFill/>
          <a:ln w="19050">
            <a:solidFill>
              <a:schemeClr val="tx1"/>
            </a:solidFill>
            <a:round/>
            <a:headEnd/>
            <a:tailEnd/>
          </a:ln>
          <a:effectLst/>
        </p:spPr>
        <p:txBody>
          <a:bodyPr/>
          <a:lstStyle/>
          <a:p>
            <a:endParaRPr lang="en-US"/>
          </a:p>
        </p:txBody>
      </p:sp>
      <p:sp>
        <p:nvSpPr>
          <p:cNvPr id="150585" name="Line 57"/>
          <p:cNvSpPr>
            <a:spLocks noChangeShapeType="1"/>
          </p:cNvSpPr>
          <p:nvPr/>
        </p:nvSpPr>
        <p:spPr bwMode="auto">
          <a:xfrm>
            <a:off x="4038600" y="6248400"/>
            <a:ext cx="4724400" cy="0"/>
          </a:xfrm>
          <a:prstGeom prst="line">
            <a:avLst/>
          </a:prstGeom>
          <a:noFill/>
          <a:ln w="25400" cap="rnd">
            <a:solidFill>
              <a:schemeClr val="tx1"/>
            </a:solidFill>
            <a:prstDash val="sysDot"/>
            <a:round/>
            <a:headEnd/>
            <a:tailEnd/>
          </a:ln>
          <a:effectLst/>
        </p:spPr>
        <p:txBody>
          <a:bodyPr/>
          <a:lstStyle/>
          <a:p>
            <a:endParaRPr lang="en-US"/>
          </a:p>
        </p:txBody>
      </p:sp>
      <p:sp>
        <p:nvSpPr>
          <p:cNvPr id="150587" name="Text Box 59"/>
          <p:cNvSpPr txBox="1">
            <a:spLocks noChangeArrowheads="1"/>
          </p:cNvSpPr>
          <p:nvPr/>
        </p:nvSpPr>
        <p:spPr bwMode="auto">
          <a:xfrm>
            <a:off x="7392988" y="5964238"/>
            <a:ext cx="538162" cy="396875"/>
          </a:xfrm>
          <a:prstGeom prst="rect">
            <a:avLst/>
          </a:prstGeom>
          <a:noFill/>
          <a:ln w="9525">
            <a:noFill/>
            <a:miter lim="800000"/>
            <a:headEnd/>
            <a:tailEnd/>
          </a:ln>
          <a:effectLst/>
        </p:spPr>
        <p:txBody>
          <a:bodyPr wrap="none">
            <a:spAutoFit/>
          </a:bodyPr>
          <a:lstStyle/>
          <a:p>
            <a:r>
              <a:rPr lang="en-US" sz="2000"/>
              <a:t>RP</a:t>
            </a:r>
          </a:p>
        </p:txBody>
      </p:sp>
    </p:spTree>
    <p:extLst>
      <p:ext uri="{BB962C8B-B14F-4D97-AF65-F5344CB8AC3E}">
        <p14:creationId xmlns:p14="http://schemas.microsoft.com/office/powerpoint/2010/main" val="3764387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457200"/>
            <a:ext cx="7772400" cy="1600200"/>
          </a:xfrm>
        </p:spPr>
        <p:txBody>
          <a:bodyPr/>
          <a:lstStyle/>
          <a:p>
            <a:r>
              <a:rPr lang="en-US" sz="4000" b="1" dirty="0"/>
              <a:t>Classical </a:t>
            </a:r>
            <a:r>
              <a:rPr lang="en-US" sz="4000" b="1" dirty="0" err="1"/>
              <a:t>Quantal</a:t>
            </a:r>
            <a:r>
              <a:rPr lang="en-US" sz="4000" b="1" dirty="0"/>
              <a:t> Counting Methods vs. New Stochastic Measurements.</a:t>
            </a:r>
          </a:p>
        </p:txBody>
      </p:sp>
      <p:pic>
        <p:nvPicPr>
          <p:cNvPr id="5123" name="Picture 3" descr="measures1"/>
          <p:cNvPicPr>
            <a:picLocks noChangeAspect="1" noChangeArrowheads="1"/>
          </p:cNvPicPr>
          <p:nvPr/>
        </p:nvPicPr>
        <p:blipFill>
          <a:blip r:embed="rId3"/>
          <a:srcRect/>
          <a:stretch>
            <a:fillRect/>
          </a:stretch>
        </p:blipFill>
        <p:spPr bwMode="auto">
          <a:xfrm>
            <a:off x="0" y="2667000"/>
            <a:ext cx="4800600" cy="2936875"/>
          </a:xfrm>
          <a:prstGeom prst="rect">
            <a:avLst/>
          </a:prstGeom>
          <a:noFill/>
        </p:spPr>
      </p:pic>
      <p:sp>
        <p:nvSpPr>
          <p:cNvPr id="5124" name="Text Box 4"/>
          <p:cNvSpPr txBox="1">
            <a:spLocks noChangeArrowheads="1"/>
          </p:cNvSpPr>
          <p:nvPr/>
        </p:nvSpPr>
        <p:spPr bwMode="auto">
          <a:xfrm>
            <a:off x="5029200" y="2514600"/>
            <a:ext cx="3962400" cy="3600986"/>
          </a:xfrm>
          <a:prstGeom prst="rect">
            <a:avLst/>
          </a:prstGeom>
          <a:noFill/>
          <a:ln w="9525">
            <a:noFill/>
            <a:miter lim="800000"/>
            <a:headEnd/>
            <a:tailEnd/>
          </a:ln>
          <a:effectLst/>
        </p:spPr>
        <p:txBody>
          <a:bodyPr>
            <a:spAutoFit/>
          </a:bodyPr>
          <a:lstStyle/>
          <a:p>
            <a:pPr>
              <a:spcBef>
                <a:spcPct val="50000"/>
              </a:spcBef>
              <a:buFontTx/>
              <a:buChar char="•"/>
            </a:pPr>
            <a:r>
              <a:rPr lang="en-US" sz="2400" b="0" dirty="0">
                <a:latin typeface="Times New Roman" pitchFamily="18" charset="0"/>
              </a:rPr>
              <a:t>More accurately measure </a:t>
            </a:r>
            <a:r>
              <a:rPr lang="en-US" sz="2400" b="0" i="1" dirty="0">
                <a:latin typeface="Times New Roman" pitchFamily="18" charset="0"/>
              </a:rPr>
              <a:t>n</a:t>
            </a:r>
            <a:r>
              <a:rPr lang="en-US" sz="2400" b="0" dirty="0">
                <a:latin typeface="Times New Roman" pitchFamily="18" charset="0"/>
              </a:rPr>
              <a:t> and </a:t>
            </a:r>
            <a:r>
              <a:rPr lang="en-US" sz="2400" b="0" i="1" dirty="0">
                <a:latin typeface="Times New Roman" pitchFamily="18" charset="0"/>
              </a:rPr>
              <a:t>p</a:t>
            </a:r>
            <a:r>
              <a:rPr lang="en-US" sz="2400" b="0" dirty="0">
                <a:latin typeface="Times New Roman" pitchFamily="18" charset="0"/>
              </a:rPr>
              <a:t>.</a:t>
            </a:r>
          </a:p>
          <a:p>
            <a:pPr>
              <a:spcBef>
                <a:spcPct val="50000"/>
              </a:spcBef>
              <a:buFontTx/>
              <a:buChar char="•"/>
            </a:pPr>
            <a:r>
              <a:rPr lang="en-US" sz="2400" b="0" dirty="0">
                <a:latin typeface="Times New Roman" pitchFamily="18" charset="0"/>
              </a:rPr>
              <a:t>Find subsets of </a:t>
            </a:r>
            <a:r>
              <a:rPr lang="en-US" sz="2400" b="0" dirty="0" err="1">
                <a:latin typeface="Times New Roman" pitchFamily="18" charset="0"/>
              </a:rPr>
              <a:t>quantal</a:t>
            </a:r>
            <a:r>
              <a:rPr lang="en-US" sz="2400" b="0" dirty="0">
                <a:latin typeface="Times New Roman" pitchFamily="18" charset="0"/>
              </a:rPr>
              <a:t> events.</a:t>
            </a:r>
          </a:p>
          <a:p>
            <a:pPr>
              <a:spcBef>
                <a:spcPct val="50000"/>
              </a:spcBef>
              <a:buFontTx/>
              <a:buChar char="•"/>
            </a:pPr>
            <a:r>
              <a:rPr lang="en-US" sz="2400" b="0" dirty="0">
                <a:latin typeface="Times New Roman" pitchFamily="18" charset="0"/>
              </a:rPr>
              <a:t>Analysis </a:t>
            </a:r>
            <a:r>
              <a:rPr lang="en-US" sz="2400" b="0" dirty="0" smtClean="0">
                <a:latin typeface="Times New Roman" pitchFamily="18" charset="0"/>
              </a:rPr>
              <a:t>programs allow </a:t>
            </a:r>
            <a:r>
              <a:rPr lang="en-US" sz="2400" b="0" dirty="0">
                <a:latin typeface="Times New Roman" pitchFamily="18" charset="0"/>
              </a:rPr>
              <a:t>measurements of all these parameters.</a:t>
            </a:r>
          </a:p>
          <a:p>
            <a:pPr>
              <a:spcBef>
                <a:spcPct val="50000"/>
              </a:spcBef>
              <a:buFontTx/>
              <a:buChar char="•"/>
            </a:pPr>
            <a:endParaRPr lang="en-US" sz="2400" b="0" dirty="0">
              <a:solidFill>
                <a:srgbClr val="FFFF00"/>
              </a:solidFill>
              <a:latin typeface="Times New Roman" pitchFamily="18" charset="0"/>
            </a:endParaRPr>
          </a:p>
        </p:txBody>
      </p:sp>
    </p:spTree>
    <p:extLst>
      <p:ext uri="{BB962C8B-B14F-4D97-AF65-F5344CB8AC3E}">
        <p14:creationId xmlns:p14="http://schemas.microsoft.com/office/powerpoint/2010/main" val="39447691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Broader Impact with NSF</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	To 2014 Applicants: Please note that NSF 13-1 explicitly states the requirements for addressing BOTH the Intellectual Merit (IM) and the Broader Impact (BI) review criteria for NSF proposals. </a:t>
            </a:r>
          </a:p>
          <a:p>
            <a:pPr>
              <a:buNone/>
            </a:pPr>
            <a:r>
              <a:rPr lang="en-US" dirty="0"/>
              <a:t>	</a:t>
            </a:r>
            <a:endParaRPr lang="en-US" dirty="0" smtClean="0"/>
          </a:p>
          <a:p>
            <a:pPr>
              <a:buNone/>
            </a:pPr>
            <a:r>
              <a:rPr lang="en-US" dirty="0"/>
              <a:t>	</a:t>
            </a:r>
            <a:r>
              <a:rPr lang="en-US" dirty="0" smtClean="0"/>
              <a:t>In addition to addressing IM and BI separately in the Project Summary, a separate section on BI needs to be included in the Proposal Description (GPG: "The Project Description must contain, as a separate section within the narrative, a discussion of the broader impacts of the proposed activities") .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04800"/>
            <a:ext cx="15849600" cy="2308324"/>
          </a:xfrm>
          <a:prstGeom prst="rect">
            <a:avLst/>
          </a:prstGeom>
          <a:noFill/>
        </p:spPr>
        <p:txBody>
          <a:bodyPr wrap="square" rtlCol="0">
            <a:spAutoFit/>
          </a:bodyPr>
          <a:lstStyle/>
          <a:p>
            <a:pPr marL="342900" indent="-342900">
              <a:buAutoNum type="arabicPeriod"/>
            </a:pPr>
            <a:r>
              <a:rPr lang="en-US" dirty="0" smtClean="0">
                <a:solidFill>
                  <a:srgbClr val="FF0000"/>
                </a:solidFill>
              </a:rPr>
              <a:t>The five goals articulated in the current Broader Impacts criterion</a:t>
            </a:r>
          </a:p>
          <a:p>
            <a:pPr marL="342900" indent="-342900"/>
            <a:endParaRPr lang="en-US" dirty="0" smtClean="0"/>
          </a:p>
          <a:p>
            <a:pPr>
              <a:buAutoNum type="alphaLcPeriod"/>
            </a:pPr>
            <a:r>
              <a:rPr lang="en-US" dirty="0" smtClean="0"/>
              <a:t> Advance discovery and understanding  while promoting teaching, training and learning </a:t>
            </a:r>
          </a:p>
          <a:p>
            <a:r>
              <a:rPr lang="en-US" dirty="0" smtClean="0"/>
              <a:t>b. Broaden the participation of underrepresented groups </a:t>
            </a:r>
          </a:p>
          <a:p>
            <a:r>
              <a:rPr lang="en-US" dirty="0" smtClean="0"/>
              <a:t>c. Enhance the infrastructure for research and education </a:t>
            </a:r>
          </a:p>
          <a:p>
            <a:r>
              <a:rPr lang="en-US" dirty="0" smtClean="0"/>
              <a:t>d. Enhance scientific and technological understanding through broad dissemination of results</a:t>
            </a:r>
          </a:p>
          <a:p>
            <a:r>
              <a:rPr lang="en-US" dirty="0" smtClean="0"/>
              <a:t>e. </a:t>
            </a:r>
            <a:r>
              <a:rPr lang="en-US" dirty="0" smtClean="0">
                <a:solidFill>
                  <a:srgbClr val="00B050"/>
                </a:solidFill>
              </a:rPr>
              <a:t>Benefits of the proposed </a:t>
            </a:r>
            <a:r>
              <a:rPr lang="en-US" u="sng" dirty="0" smtClean="0">
                <a:solidFill>
                  <a:srgbClr val="00B050"/>
                </a:solidFill>
              </a:rPr>
              <a:t>activity to society </a:t>
            </a:r>
          </a:p>
          <a:p>
            <a:endParaRPr lang="en-US" dirty="0"/>
          </a:p>
        </p:txBody>
      </p:sp>
      <p:sp>
        <p:nvSpPr>
          <p:cNvPr id="6" name="TextBox 5"/>
          <p:cNvSpPr txBox="1"/>
          <p:nvPr/>
        </p:nvSpPr>
        <p:spPr>
          <a:xfrm>
            <a:off x="381000" y="2819400"/>
            <a:ext cx="9906000" cy="3139321"/>
          </a:xfrm>
          <a:prstGeom prst="rect">
            <a:avLst/>
          </a:prstGeom>
          <a:noFill/>
        </p:spPr>
        <p:txBody>
          <a:bodyPr wrap="square" rtlCol="0">
            <a:spAutoFit/>
          </a:bodyPr>
          <a:lstStyle/>
          <a:p>
            <a:r>
              <a:rPr lang="en-US" dirty="0" smtClean="0">
                <a:solidFill>
                  <a:srgbClr val="FF0000"/>
                </a:solidFill>
              </a:rPr>
              <a:t>2. The eight goals articulated in the America COMPETES Reauthorization Act of 2010</a:t>
            </a:r>
          </a:p>
          <a:p>
            <a:endParaRPr lang="en-US" dirty="0" smtClean="0"/>
          </a:p>
          <a:p>
            <a:r>
              <a:rPr lang="en-US" dirty="0" smtClean="0"/>
              <a:t>a. Increased economic competitiveness of the United States </a:t>
            </a:r>
          </a:p>
          <a:p>
            <a:r>
              <a:rPr lang="en-US" dirty="0" smtClean="0"/>
              <a:t>b. Development of a globally competitive STEM workforce </a:t>
            </a:r>
          </a:p>
          <a:p>
            <a:r>
              <a:rPr lang="en-US" dirty="0" smtClean="0"/>
              <a:t>c. Increased participation of women and underrepresented minorities in STEM</a:t>
            </a:r>
          </a:p>
          <a:p>
            <a:r>
              <a:rPr lang="en-US" dirty="0" smtClean="0"/>
              <a:t>d. Increased partnerships between academia and industry </a:t>
            </a:r>
          </a:p>
          <a:p>
            <a:r>
              <a:rPr lang="en-US" dirty="0" smtClean="0">
                <a:solidFill>
                  <a:srgbClr val="00B050"/>
                </a:solidFill>
              </a:rPr>
              <a:t>e. Improved pre ‐ K–12 STEM education and teacher development</a:t>
            </a:r>
          </a:p>
          <a:p>
            <a:r>
              <a:rPr lang="en-US" dirty="0" smtClean="0">
                <a:solidFill>
                  <a:srgbClr val="00B050"/>
                </a:solidFill>
              </a:rPr>
              <a:t>f. Improved undergraduate STEM education </a:t>
            </a:r>
          </a:p>
          <a:p>
            <a:r>
              <a:rPr lang="en-US" dirty="0" smtClean="0"/>
              <a:t>g. Increased public scientific literacy</a:t>
            </a:r>
          </a:p>
          <a:p>
            <a:r>
              <a:rPr lang="en-US" dirty="0" smtClean="0"/>
              <a:t>h. Increased national security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2000"/>
                                        <p:tgtEl>
                                          <p:spTgt spid="6">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2000"/>
                                        <p:tgtEl>
                                          <p:spTgt spid="6">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fade">
                                      <p:cBhvr>
                                        <p:cTn id="16" dur="2000"/>
                                        <p:tgtEl>
                                          <p:spTgt spid="6">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2000"/>
                                        <p:tgtEl>
                                          <p:spTgt spid="6">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2000"/>
                                        <p:tgtEl>
                                          <p:spTgt spid="6">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fade">
                                      <p:cBhvr>
                                        <p:cTn id="25" dur="2000"/>
                                        <p:tgtEl>
                                          <p:spTgt spid="6">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2000"/>
                                        <p:tgtEl>
                                          <p:spTgt spid="6">
                                            <p:txEl>
                                              <p:pRg st="8" end="8"/>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2000"/>
                                        <p:tgtEl>
                                          <p:spTgt spid="6">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childTnLst>
                                </p:cTn>
                              </p:par>
                              <p:par>
                                <p:cTn id="36" presetID="1" presetClass="entr" presetSubtype="0" fill="hold" grpId="1" nodeType="with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childTnLst>
                                </p:cTn>
                              </p:par>
                              <p:par>
                                <p:cTn id="40" presetID="1" presetClass="entr" presetSubtype="0" fill="hold" grpId="1" nodeType="with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6">
                                            <p:txEl>
                                              <p:pRg st="7" end="7"/>
                                            </p:txEl>
                                          </p:spTgt>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6">
                                            <p:txEl>
                                              <p:pRg st="8" end="8"/>
                                            </p:txEl>
                                          </p:spTgt>
                                        </p:tgtEl>
                                        <p:attrNameLst>
                                          <p:attrName>style.visibility</p:attrName>
                                        </p:attrNameLst>
                                      </p:cBhvr>
                                      <p:to>
                                        <p:strVal val="visible"/>
                                      </p:to>
                                    </p:set>
                                  </p:childTnLst>
                                </p:cTn>
                              </p:par>
                              <p:par>
                                <p:cTn id="50" presetID="1" presetClass="entr" presetSubtype="0" fill="hold" grpId="1" nodeType="with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6" grpI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NIH/NSF</a:t>
            </a:r>
            <a:endParaRPr lang="en-US" dirty="0"/>
          </a:p>
        </p:txBody>
      </p:sp>
      <p:sp>
        <p:nvSpPr>
          <p:cNvPr id="3" name="Content Placeholder 2"/>
          <p:cNvSpPr>
            <a:spLocks noGrp="1"/>
          </p:cNvSpPr>
          <p:nvPr>
            <p:ph idx="1"/>
          </p:nvPr>
        </p:nvSpPr>
        <p:spPr/>
        <p:txBody>
          <a:bodyPr/>
          <a:lstStyle/>
          <a:p>
            <a:r>
              <a:rPr lang="en-US" dirty="0" smtClean="0"/>
              <a:t>Reproducibility is now of interest</a:t>
            </a:r>
          </a:p>
          <a:p>
            <a:r>
              <a:rPr lang="en-US" dirty="0" smtClean="0"/>
              <a:t>Group analysis and data/models are vetted by group prior to publication</a:t>
            </a:r>
          </a:p>
          <a:p>
            <a:r>
              <a:rPr lang="en-US" dirty="0" smtClean="0"/>
              <a:t>Disseminate research &amp; share in authentic science</a:t>
            </a:r>
          </a:p>
          <a:p>
            <a:r>
              <a:rPr lang="en-US" dirty="0" smtClean="0"/>
              <a:t>Science without borders</a:t>
            </a:r>
          </a:p>
          <a:p>
            <a:pPr marL="0" indent="0">
              <a:buNone/>
            </a:pPr>
            <a:endParaRPr lang="en-US" dirty="0"/>
          </a:p>
        </p:txBody>
      </p:sp>
    </p:spTree>
    <p:extLst>
      <p:ext uri="{BB962C8B-B14F-4D97-AF65-F5344CB8AC3E}">
        <p14:creationId xmlns:p14="http://schemas.microsoft.com/office/powerpoint/2010/main" val="51641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“Citizens Unit for Science”</a:t>
            </a:r>
            <a:endParaRPr lang="en-US" sz="2400" dirty="0"/>
          </a:p>
        </p:txBody>
      </p:sp>
      <p:pic>
        <p:nvPicPr>
          <p:cNvPr id="4" name="Picture 3" descr="quantal background.jpg"/>
          <p:cNvPicPr>
            <a:picLocks noChangeAspect="1"/>
          </p:cNvPicPr>
          <p:nvPr/>
        </p:nvPicPr>
        <p:blipFill>
          <a:blip r:embed="rId2" cstate="print"/>
          <a:stretch>
            <a:fillRect/>
          </a:stretch>
        </p:blipFill>
        <p:spPr>
          <a:xfrm>
            <a:off x="1295400" y="1379538"/>
            <a:ext cx="6113879" cy="4918582"/>
          </a:xfrm>
          <a:prstGeom prst="rect">
            <a:avLst/>
          </a:prstGeom>
        </p:spPr>
      </p:pic>
    </p:spTree>
    <p:extLst>
      <p:ext uri="{BB962C8B-B14F-4D97-AF65-F5344CB8AC3E}">
        <p14:creationId xmlns:p14="http://schemas.microsoft.com/office/powerpoint/2010/main" val="3378730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Line 2"/>
          <p:cNvSpPr>
            <a:spLocks noChangeShapeType="1"/>
          </p:cNvSpPr>
          <p:nvPr/>
        </p:nvSpPr>
        <p:spPr bwMode="auto">
          <a:xfrm>
            <a:off x="1905000" y="3733800"/>
            <a:ext cx="5486400" cy="0"/>
          </a:xfrm>
          <a:prstGeom prst="line">
            <a:avLst/>
          </a:prstGeom>
          <a:noFill/>
          <a:ln w="38100">
            <a:solidFill>
              <a:schemeClr val="tx1"/>
            </a:solidFill>
            <a:round/>
            <a:headEnd/>
            <a:tailEnd/>
          </a:ln>
          <a:effectLst/>
        </p:spPr>
        <p:txBody>
          <a:bodyPr/>
          <a:lstStyle/>
          <a:p>
            <a:endParaRPr lang="en-US"/>
          </a:p>
        </p:txBody>
      </p:sp>
      <p:sp>
        <p:nvSpPr>
          <p:cNvPr id="152579" name="Line 3"/>
          <p:cNvSpPr>
            <a:spLocks noChangeShapeType="1"/>
          </p:cNvSpPr>
          <p:nvPr/>
        </p:nvSpPr>
        <p:spPr bwMode="auto">
          <a:xfrm>
            <a:off x="1905000" y="4191000"/>
            <a:ext cx="5486400" cy="0"/>
          </a:xfrm>
          <a:prstGeom prst="line">
            <a:avLst/>
          </a:prstGeom>
          <a:noFill/>
          <a:ln w="38100">
            <a:solidFill>
              <a:schemeClr val="tx1"/>
            </a:solidFill>
            <a:round/>
            <a:headEnd/>
            <a:tailEnd/>
          </a:ln>
          <a:effectLst/>
        </p:spPr>
        <p:txBody>
          <a:bodyPr/>
          <a:lstStyle/>
          <a:p>
            <a:endParaRPr lang="en-US"/>
          </a:p>
        </p:txBody>
      </p:sp>
      <p:sp>
        <p:nvSpPr>
          <p:cNvPr id="152580" name="Line 4"/>
          <p:cNvSpPr>
            <a:spLocks noChangeShapeType="1"/>
          </p:cNvSpPr>
          <p:nvPr/>
        </p:nvSpPr>
        <p:spPr bwMode="auto">
          <a:xfrm>
            <a:off x="3124200" y="4191000"/>
            <a:ext cx="2133600" cy="0"/>
          </a:xfrm>
          <a:prstGeom prst="line">
            <a:avLst/>
          </a:prstGeom>
          <a:noFill/>
          <a:ln w="127000">
            <a:solidFill>
              <a:srgbClr val="0000FF"/>
            </a:solidFill>
            <a:round/>
            <a:headEnd/>
            <a:tailEnd/>
          </a:ln>
          <a:effectLst/>
        </p:spPr>
        <p:txBody>
          <a:bodyPr/>
          <a:lstStyle/>
          <a:p>
            <a:endParaRPr lang="en-US"/>
          </a:p>
        </p:txBody>
      </p:sp>
      <p:sp>
        <p:nvSpPr>
          <p:cNvPr id="152581" name="Line 5"/>
          <p:cNvSpPr>
            <a:spLocks noChangeShapeType="1"/>
          </p:cNvSpPr>
          <p:nvPr/>
        </p:nvSpPr>
        <p:spPr bwMode="auto">
          <a:xfrm>
            <a:off x="3124200" y="3733800"/>
            <a:ext cx="2133600" cy="0"/>
          </a:xfrm>
          <a:prstGeom prst="line">
            <a:avLst/>
          </a:prstGeom>
          <a:noFill/>
          <a:ln w="127000">
            <a:solidFill>
              <a:schemeClr val="tx1"/>
            </a:solidFill>
            <a:round/>
            <a:headEnd/>
            <a:tailEnd/>
          </a:ln>
          <a:effectLst/>
        </p:spPr>
        <p:txBody>
          <a:bodyPr/>
          <a:lstStyle/>
          <a:p>
            <a:endParaRPr lang="en-US"/>
          </a:p>
        </p:txBody>
      </p:sp>
      <p:sp>
        <p:nvSpPr>
          <p:cNvPr id="152582" name="Oval 6"/>
          <p:cNvSpPr>
            <a:spLocks noChangeArrowheads="1"/>
          </p:cNvSpPr>
          <p:nvPr/>
        </p:nvSpPr>
        <p:spPr bwMode="auto">
          <a:xfrm>
            <a:off x="3962400" y="3124200"/>
            <a:ext cx="533400" cy="533400"/>
          </a:xfrm>
          <a:prstGeom prst="ellipse">
            <a:avLst/>
          </a:prstGeom>
          <a:solidFill>
            <a:srgbClr val="FF0000">
              <a:alpha val="28999"/>
            </a:srgbClr>
          </a:solidFill>
          <a:ln w="12700">
            <a:solidFill>
              <a:schemeClr val="tx1"/>
            </a:solidFill>
            <a:round/>
            <a:headEnd/>
            <a:tailEnd/>
          </a:ln>
          <a:effectLst/>
        </p:spPr>
        <p:txBody>
          <a:bodyPr wrap="none" anchor="ctr"/>
          <a:lstStyle/>
          <a:p>
            <a:endParaRPr lang="en-US"/>
          </a:p>
        </p:txBody>
      </p:sp>
      <p:sp>
        <p:nvSpPr>
          <p:cNvPr id="152583" name="Oval 7"/>
          <p:cNvSpPr>
            <a:spLocks noChangeArrowheads="1"/>
          </p:cNvSpPr>
          <p:nvPr/>
        </p:nvSpPr>
        <p:spPr bwMode="auto">
          <a:xfrm flipH="1">
            <a:off x="41148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84" name="Oval 8"/>
          <p:cNvSpPr>
            <a:spLocks noChangeArrowheads="1"/>
          </p:cNvSpPr>
          <p:nvPr/>
        </p:nvSpPr>
        <p:spPr bwMode="auto">
          <a:xfrm flipH="1">
            <a:off x="41910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85" name="Oval 9"/>
          <p:cNvSpPr>
            <a:spLocks noChangeArrowheads="1"/>
          </p:cNvSpPr>
          <p:nvPr/>
        </p:nvSpPr>
        <p:spPr bwMode="auto">
          <a:xfrm flipH="1">
            <a:off x="42672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86" name="Oval 10"/>
          <p:cNvSpPr>
            <a:spLocks noChangeArrowheads="1"/>
          </p:cNvSpPr>
          <p:nvPr/>
        </p:nvSpPr>
        <p:spPr bwMode="auto">
          <a:xfrm flipH="1">
            <a:off x="4419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87" name="Oval 11"/>
          <p:cNvSpPr>
            <a:spLocks noChangeArrowheads="1"/>
          </p:cNvSpPr>
          <p:nvPr/>
        </p:nvSpPr>
        <p:spPr bwMode="auto">
          <a:xfrm flipH="1">
            <a:off x="4343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88" name="Oval 12"/>
          <p:cNvSpPr>
            <a:spLocks noChangeArrowheads="1"/>
          </p:cNvSpPr>
          <p:nvPr/>
        </p:nvSpPr>
        <p:spPr bwMode="auto">
          <a:xfrm flipH="1">
            <a:off x="4267200" y="37338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89" name="Oval 13"/>
          <p:cNvSpPr>
            <a:spLocks noChangeArrowheads="1"/>
          </p:cNvSpPr>
          <p:nvPr/>
        </p:nvSpPr>
        <p:spPr bwMode="auto">
          <a:xfrm flipH="1">
            <a:off x="43434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0" name="Oval 14"/>
          <p:cNvSpPr>
            <a:spLocks noChangeArrowheads="1"/>
          </p:cNvSpPr>
          <p:nvPr/>
        </p:nvSpPr>
        <p:spPr bwMode="auto">
          <a:xfrm flipH="1">
            <a:off x="44196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1" name="Oval 15"/>
          <p:cNvSpPr>
            <a:spLocks noChangeArrowheads="1"/>
          </p:cNvSpPr>
          <p:nvPr/>
        </p:nvSpPr>
        <p:spPr bwMode="auto">
          <a:xfrm flipH="1">
            <a:off x="4572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2" name="Oval 16"/>
          <p:cNvSpPr>
            <a:spLocks noChangeArrowheads="1"/>
          </p:cNvSpPr>
          <p:nvPr/>
        </p:nvSpPr>
        <p:spPr bwMode="auto">
          <a:xfrm flipH="1">
            <a:off x="4495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3" name="Oval 17"/>
          <p:cNvSpPr>
            <a:spLocks noChangeArrowheads="1"/>
          </p:cNvSpPr>
          <p:nvPr/>
        </p:nvSpPr>
        <p:spPr bwMode="auto">
          <a:xfrm flipH="1">
            <a:off x="4572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4" name="Oval 18"/>
          <p:cNvSpPr>
            <a:spLocks noChangeArrowheads="1"/>
          </p:cNvSpPr>
          <p:nvPr/>
        </p:nvSpPr>
        <p:spPr bwMode="auto">
          <a:xfrm flipH="1">
            <a:off x="4648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5" name="Oval 19"/>
          <p:cNvSpPr>
            <a:spLocks noChangeArrowheads="1"/>
          </p:cNvSpPr>
          <p:nvPr/>
        </p:nvSpPr>
        <p:spPr bwMode="auto">
          <a:xfrm flipH="1">
            <a:off x="4724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6" name="Oval 20"/>
          <p:cNvSpPr>
            <a:spLocks noChangeArrowheads="1"/>
          </p:cNvSpPr>
          <p:nvPr/>
        </p:nvSpPr>
        <p:spPr bwMode="auto">
          <a:xfrm flipH="1">
            <a:off x="4800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7" name="Oval 21"/>
          <p:cNvSpPr>
            <a:spLocks noChangeArrowheads="1"/>
          </p:cNvSpPr>
          <p:nvPr/>
        </p:nvSpPr>
        <p:spPr bwMode="auto">
          <a:xfrm flipH="1">
            <a:off x="4876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8" name="Oval 22"/>
          <p:cNvSpPr>
            <a:spLocks noChangeArrowheads="1"/>
          </p:cNvSpPr>
          <p:nvPr/>
        </p:nvSpPr>
        <p:spPr bwMode="auto">
          <a:xfrm flipH="1">
            <a:off x="41910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599" name="Oval 23"/>
          <p:cNvSpPr>
            <a:spLocks noChangeArrowheads="1"/>
          </p:cNvSpPr>
          <p:nvPr/>
        </p:nvSpPr>
        <p:spPr bwMode="auto">
          <a:xfrm flipH="1">
            <a:off x="4267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0" name="Oval 24"/>
          <p:cNvSpPr>
            <a:spLocks noChangeArrowheads="1"/>
          </p:cNvSpPr>
          <p:nvPr/>
        </p:nvSpPr>
        <p:spPr bwMode="auto">
          <a:xfrm flipH="1">
            <a:off x="4114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1" name="Oval 25"/>
          <p:cNvSpPr>
            <a:spLocks noChangeArrowheads="1"/>
          </p:cNvSpPr>
          <p:nvPr/>
        </p:nvSpPr>
        <p:spPr bwMode="auto">
          <a:xfrm flipH="1">
            <a:off x="41148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2" name="Oval 26"/>
          <p:cNvSpPr>
            <a:spLocks noChangeArrowheads="1"/>
          </p:cNvSpPr>
          <p:nvPr/>
        </p:nvSpPr>
        <p:spPr bwMode="auto">
          <a:xfrm flipH="1">
            <a:off x="4038600" y="38100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3" name="Oval 27"/>
          <p:cNvSpPr>
            <a:spLocks noChangeArrowheads="1"/>
          </p:cNvSpPr>
          <p:nvPr/>
        </p:nvSpPr>
        <p:spPr bwMode="auto">
          <a:xfrm flipH="1">
            <a:off x="40386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4" name="Oval 28"/>
          <p:cNvSpPr>
            <a:spLocks noChangeArrowheads="1"/>
          </p:cNvSpPr>
          <p:nvPr/>
        </p:nvSpPr>
        <p:spPr bwMode="auto">
          <a:xfrm flipH="1">
            <a:off x="39624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5" name="Oval 29"/>
          <p:cNvSpPr>
            <a:spLocks noChangeArrowheads="1"/>
          </p:cNvSpPr>
          <p:nvPr/>
        </p:nvSpPr>
        <p:spPr bwMode="auto">
          <a:xfrm flipH="1">
            <a:off x="39624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6" name="Oval 30"/>
          <p:cNvSpPr>
            <a:spLocks noChangeArrowheads="1"/>
          </p:cNvSpPr>
          <p:nvPr/>
        </p:nvSpPr>
        <p:spPr bwMode="auto">
          <a:xfrm flipH="1">
            <a:off x="38862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7" name="Oval 31"/>
          <p:cNvSpPr>
            <a:spLocks noChangeArrowheads="1"/>
          </p:cNvSpPr>
          <p:nvPr/>
        </p:nvSpPr>
        <p:spPr bwMode="auto">
          <a:xfrm flipH="1">
            <a:off x="38100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8" name="Oval 32"/>
          <p:cNvSpPr>
            <a:spLocks noChangeArrowheads="1"/>
          </p:cNvSpPr>
          <p:nvPr/>
        </p:nvSpPr>
        <p:spPr bwMode="auto">
          <a:xfrm flipH="1">
            <a:off x="3810000" y="38862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09" name="Oval 33"/>
          <p:cNvSpPr>
            <a:spLocks noChangeArrowheads="1"/>
          </p:cNvSpPr>
          <p:nvPr/>
        </p:nvSpPr>
        <p:spPr bwMode="auto">
          <a:xfrm flipH="1">
            <a:off x="37338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10" name="Oval 34"/>
          <p:cNvSpPr>
            <a:spLocks noChangeArrowheads="1"/>
          </p:cNvSpPr>
          <p:nvPr/>
        </p:nvSpPr>
        <p:spPr bwMode="auto">
          <a:xfrm flipH="1">
            <a:off x="36576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11" name="Oval 35"/>
          <p:cNvSpPr>
            <a:spLocks noChangeArrowheads="1"/>
          </p:cNvSpPr>
          <p:nvPr/>
        </p:nvSpPr>
        <p:spPr bwMode="auto">
          <a:xfrm flipH="1">
            <a:off x="3581400" y="39624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12" name="Oval 36"/>
          <p:cNvSpPr>
            <a:spLocks noChangeArrowheads="1"/>
          </p:cNvSpPr>
          <p:nvPr/>
        </p:nvSpPr>
        <p:spPr bwMode="auto">
          <a:xfrm flipH="1">
            <a:off x="35052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13" name="Oval 37"/>
          <p:cNvSpPr>
            <a:spLocks noChangeArrowheads="1"/>
          </p:cNvSpPr>
          <p:nvPr/>
        </p:nvSpPr>
        <p:spPr bwMode="auto">
          <a:xfrm flipH="1">
            <a:off x="3352800" y="4038600"/>
            <a:ext cx="76200" cy="7620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152614" name="Text Box 38"/>
          <p:cNvSpPr txBox="1">
            <a:spLocks noChangeArrowheads="1"/>
          </p:cNvSpPr>
          <p:nvPr/>
        </p:nvSpPr>
        <p:spPr bwMode="auto">
          <a:xfrm>
            <a:off x="288925" y="4379913"/>
            <a:ext cx="2851150" cy="1190625"/>
          </a:xfrm>
          <a:prstGeom prst="rect">
            <a:avLst/>
          </a:prstGeom>
          <a:noFill/>
          <a:ln w="9525">
            <a:noFill/>
            <a:miter lim="800000"/>
            <a:headEnd/>
            <a:tailEnd/>
          </a:ln>
          <a:effectLst/>
        </p:spPr>
        <p:txBody>
          <a:bodyPr wrap="none">
            <a:spAutoFit/>
          </a:bodyPr>
          <a:lstStyle/>
          <a:p>
            <a:r>
              <a:rPr lang="en-US" sz="1800">
                <a:cs typeface="Arial" charset="0"/>
              </a:rPr>
              <a:t>Not saturated</a:t>
            </a:r>
          </a:p>
          <a:p>
            <a:r>
              <a:rPr lang="en-US" sz="1800">
                <a:cs typeface="Arial" charset="0"/>
              </a:rPr>
              <a:t>but increase density</a:t>
            </a:r>
          </a:p>
          <a:p>
            <a:r>
              <a:rPr lang="en-US" sz="1800">
                <a:cs typeface="Arial" charset="0"/>
              </a:rPr>
              <a:t>of postsynaptic receptor</a:t>
            </a:r>
          </a:p>
          <a:p>
            <a:r>
              <a:rPr lang="en-US" sz="1800">
                <a:cs typeface="Arial" charset="0"/>
              </a:rPr>
              <a:t>density</a:t>
            </a:r>
          </a:p>
        </p:txBody>
      </p:sp>
      <p:sp>
        <p:nvSpPr>
          <p:cNvPr id="152615" name="Freeform 39"/>
          <p:cNvSpPr>
            <a:spLocks/>
          </p:cNvSpPr>
          <p:nvPr/>
        </p:nvSpPr>
        <p:spPr bwMode="auto">
          <a:xfrm>
            <a:off x="4800600" y="5257800"/>
            <a:ext cx="1066800"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52616" name="Line 40"/>
          <p:cNvSpPr>
            <a:spLocks noChangeShapeType="1"/>
          </p:cNvSpPr>
          <p:nvPr/>
        </p:nvSpPr>
        <p:spPr bwMode="auto">
          <a:xfrm flipH="1">
            <a:off x="3962400" y="5257800"/>
            <a:ext cx="838200" cy="0"/>
          </a:xfrm>
          <a:prstGeom prst="line">
            <a:avLst/>
          </a:prstGeom>
          <a:noFill/>
          <a:ln w="25400">
            <a:solidFill>
              <a:schemeClr val="tx1"/>
            </a:solidFill>
            <a:round/>
            <a:headEnd/>
            <a:tailEnd/>
          </a:ln>
          <a:effectLst/>
        </p:spPr>
        <p:txBody>
          <a:bodyPr/>
          <a:lstStyle/>
          <a:p>
            <a:endParaRPr lang="en-US"/>
          </a:p>
        </p:txBody>
      </p:sp>
      <p:sp>
        <p:nvSpPr>
          <p:cNvPr id="152617" name="Line 41"/>
          <p:cNvSpPr>
            <a:spLocks noChangeShapeType="1"/>
          </p:cNvSpPr>
          <p:nvPr/>
        </p:nvSpPr>
        <p:spPr bwMode="auto">
          <a:xfrm>
            <a:off x="4419600" y="5029200"/>
            <a:ext cx="0" cy="381000"/>
          </a:xfrm>
          <a:prstGeom prst="line">
            <a:avLst/>
          </a:prstGeom>
          <a:noFill/>
          <a:ln w="19050">
            <a:solidFill>
              <a:schemeClr val="tx1"/>
            </a:solidFill>
            <a:round/>
            <a:headEnd/>
            <a:tailEnd/>
          </a:ln>
          <a:effectLst/>
        </p:spPr>
        <p:txBody>
          <a:bodyPr/>
          <a:lstStyle/>
          <a:p>
            <a:endParaRPr lang="en-US"/>
          </a:p>
        </p:txBody>
      </p:sp>
      <p:sp>
        <p:nvSpPr>
          <p:cNvPr id="152618" name="Freeform 42"/>
          <p:cNvSpPr>
            <a:spLocks/>
          </p:cNvSpPr>
          <p:nvPr/>
        </p:nvSpPr>
        <p:spPr bwMode="auto">
          <a:xfrm>
            <a:off x="7239000" y="5164138"/>
            <a:ext cx="1066800" cy="1290637"/>
          </a:xfrm>
          <a:custGeom>
            <a:avLst/>
            <a:gdLst/>
            <a:ahLst/>
            <a:cxnLst>
              <a:cxn ang="0">
                <a:pos x="0" y="65"/>
              </a:cxn>
              <a:cxn ang="0">
                <a:pos x="88" y="803"/>
              </a:cxn>
              <a:cxn ang="0">
                <a:pos x="208" y="123"/>
              </a:cxn>
              <a:cxn ang="0">
                <a:pos x="672" y="65"/>
              </a:cxn>
            </a:cxnLst>
            <a:rect l="0" t="0" r="r" b="b"/>
            <a:pathLst>
              <a:path w="672" h="813">
                <a:moveTo>
                  <a:pt x="0" y="65"/>
                </a:moveTo>
                <a:cubicBezTo>
                  <a:pt x="15" y="188"/>
                  <a:pt x="53" y="793"/>
                  <a:pt x="88" y="803"/>
                </a:cubicBezTo>
                <a:cubicBezTo>
                  <a:pt x="123" y="813"/>
                  <a:pt x="111" y="246"/>
                  <a:pt x="208" y="123"/>
                </a:cubicBezTo>
                <a:cubicBezTo>
                  <a:pt x="305" y="0"/>
                  <a:pt x="575" y="77"/>
                  <a:pt x="672" y="65"/>
                </a:cubicBezTo>
              </a:path>
            </a:pathLst>
          </a:custGeom>
          <a:noFill/>
          <a:ln w="25400">
            <a:solidFill>
              <a:schemeClr val="tx1"/>
            </a:solidFill>
            <a:round/>
            <a:headEnd/>
            <a:tailEnd/>
          </a:ln>
          <a:effectLst/>
        </p:spPr>
        <p:txBody>
          <a:bodyPr/>
          <a:lstStyle/>
          <a:p>
            <a:endParaRPr lang="en-US"/>
          </a:p>
        </p:txBody>
      </p:sp>
      <p:sp>
        <p:nvSpPr>
          <p:cNvPr id="152619" name="Line 43"/>
          <p:cNvSpPr>
            <a:spLocks noChangeShapeType="1"/>
          </p:cNvSpPr>
          <p:nvPr/>
        </p:nvSpPr>
        <p:spPr bwMode="auto">
          <a:xfrm flipH="1">
            <a:off x="6400800" y="5245100"/>
            <a:ext cx="838200" cy="0"/>
          </a:xfrm>
          <a:prstGeom prst="line">
            <a:avLst/>
          </a:prstGeom>
          <a:noFill/>
          <a:ln w="25400">
            <a:solidFill>
              <a:schemeClr val="tx1"/>
            </a:solidFill>
            <a:round/>
            <a:headEnd/>
            <a:tailEnd/>
          </a:ln>
          <a:effectLst/>
        </p:spPr>
        <p:txBody>
          <a:bodyPr/>
          <a:lstStyle/>
          <a:p>
            <a:endParaRPr lang="en-US"/>
          </a:p>
        </p:txBody>
      </p:sp>
      <p:sp>
        <p:nvSpPr>
          <p:cNvPr id="152620" name="Line 44"/>
          <p:cNvSpPr>
            <a:spLocks noChangeShapeType="1"/>
          </p:cNvSpPr>
          <p:nvPr/>
        </p:nvSpPr>
        <p:spPr bwMode="auto">
          <a:xfrm>
            <a:off x="6858000" y="5016500"/>
            <a:ext cx="0" cy="381000"/>
          </a:xfrm>
          <a:prstGeom prst="line">
            <a:avLst/>
          </a:prstGeom>
          <a:noFill/>
          <a:ln w="19050">
            <a:solidFill>
              <a:schemeClr val="tx1"/>
            </a:solidFill>
            <a:round/>
            <a:headEnd/>
            <a:tailEnd/>
          </a:ln>
          <a:effectLst/>
        </p:spPr>
        <p:txBody>
          <a:bodyPr/>
          <a:lstStyle/>
          <a:p>
            <a:endParaRPr lang="en-US"/>
          </a:p>
        </p:txBody>
      </p:sp>
      <p:sp>
        <p:nvSpPr>
          <p:cNvPr id="152621" name="Line 45"/>
          <p:cNvSpPr>
            <a:spLocks noChangeShapeType="1"/>
          </p:cNvSpPr>
          <p:nvPr/>
        </p:nvSpPr>
        <p:spPr bwMode="auto">
          <a:xfrm flipV="1">
            <a:off x="5791200" y="5943600"/>
            <a:ext cx="762000" cy="0"/>
          </a:xfrm>
          <a:prstGeom prst="line">
            <a:avLst/>
          </a:prstGeom>
          <a:noFill/>
          <a:ln w="25400">
            <a:solidFill>
              <a:schemeClr val="tx1"/>
            </a:solidFill>
            <a:round/>
            <a:headEnd/>
            <a:tailEnd type="triangle" w="med" len="med"/>
          </a:ln>
          <a:effectLst/>
        </p:spPr>
        <p:txBody>
          <a:bodyPr/>
          <a:lstStyle/>
          <a:p>
            <a:endParaRPr lang="en-US"/>
          </a:p>
        </p:txBody>
      </p:sp>
      <p:sp>
        <p:nvSpPr>
          <p:cNvPr id="152622" name="Text Box 46"/>
          <p:cNvSpPr txBox="1">
            <a:spLocks noChangeArrowheads="1"/>
          </p:cNvSpPr>
          <p:nvPr/>
        </p:nvSpPr>
        <p:spPr bwMode="auto">
          <a:xfrm>
            <a:off x="5791200" y="5943600"/>
            <a:ext cx="692150" cy="366713"/>
          </a:xfrm>
          <a:prstGeom prst="rect">
            <a:avLst/>
          </a:prstGeom>
          <a:noFill/>
          <a:ln w="9525">
            <a:noFill/>
            <a:miter lim="800000"/>
            <a:headEnd/>
            <a:tailEnd/>
          </a:ln>
          <a:effectLst/>
        </p:spPr>
        <p:txBody>
          <a:bodyPr wrap="none">
            <a:spAutoFit/>
          </a:bodyPr>
          <a:lstStyle/>
          <a:p>
            <a:r>
              <a:rPr lang="en-US" sz="1800" b="0">
                <a:cs typeface="Arial" charset="0"/>
              </a:rPr>
              <a:t>Time</a:t>
            </a:r>
          </a:p>
        </p:txBody>
      </p:sp>
      <p:sp>
        <p:nvSpPr>
          <p:cNvPr id="152623" name="Line 47"/>
          <p:cNvSpPr>
            <a:spLocks noChangeShapeType="1"/>
          </p:cNvSpPr>
          <p:nvPr/>
        </p:nvSpPr>
        <p:spPr bwMode="auto">
          <a:xfrm>
            <a:off x="3124200" y="4267200"/>
            <a:ext cx="2133600" cy="0"/>
          </a:xfrm>
          <a:prstGeom prst="line">
            <a:avLst/>
          </a:prstGeom>
          <a:noFill/>
          <a:ln w="127000">
            <a:solidFill>
              <a:srgbClr val="0000FF"/>
            </a:solidFill>
            <a:round/>
            <a:headEnd/>
            <a:tailEnd/>
          </a:ln>
          <a:effectLst/>
        </p:spPr>
        <p:txBody>
          <a:bodyPr/>
          <a:lstStyle/>
          <a:p>
            <a:endParaRPr lang="en-US"/>
          </a:p>
        </p:txBody>
      </p:sp>
      <p:sp>
        <p:nvSpPr>
          <p:cNvPr id="152624" name="Line 48"/>
          <p:cNvSpPr>
            <a:spLocks noChangeShapeType="1"/>
          </p:cNvSpPr>
          <p:nvPr/>
        </p:nvSpPr>
        <p:spPr bwMode="auto">
          <a:xfrm>
            <a:off x="3124200" y="4343400"/>
            <a:ext cx="2133600" cy="0"/>
          </a:xfrm>
          <a:prstGeom prst="line">
            <a:avLst/>
          </a:prstGeom>
          <a:noFill/>
          <a:ln w="127000">
            <a:solidFill>
              <a:srgbClr val="0000FF"/>
            </a:solidFill>
            <a:round/>
            <a:headEnd/>
            <a:tailEnd/>
          </a:ln>
          <a:effectLst/>
        </p:spPr>
        <p:txBody>
          <a:bodyPr/>
          <a:lstStyle/>
          <a:p>
            <a:endParaRPr lang="en-US"/>
          </a:p>
        </p:txBody>
      </p:sp>
      <p:sp>
        <p:nvSpPr>
          <p:cNvPr id="152625" name="Line 49"/>
          <p:cNvSpPr>
            <a:spLocks noChangeShapeType="1"/>
          </p:cNvSpPr>
          <p:nvPr/>
        </p:nvSpPr>
        <p:spPr bwMode="auto">
          <a:xfrm>
            <a:off x="4038600" y="6248400"/>
            <a:ext cx="4724400" cy="0"/>
          </a:xfrm>
          <a:prstGeom prst="line">
            <a:avLst/>
          </a:prstGeom>
          <a:noFill/>
          <a:ln w="25400" cap="rnd">
            <a:solidFill>
              <a:schemeClr val="tx1"/>
            </a:solidFill>
            <a:prstDash val="sysDot"/>
            <a:round/>
            <a:headEnd/>
            <a:tailEnd/>
          </a:ln>
          <a:effectLst/>
        </p:spPr>
        <p:txBody>
          <a:bodyPr/>
          <a:lstStyle/>
          <a:p>
            <a:endParaRPr lang="en-US"/>
          </a:p>
        </p:txBody>
      </p:sp>
      <p:sp>
        <p:nvSpPr>
          <p:cNvPr id="152626" name="Text Box 50"/>
          <p:cNvSpPr txBox="1">
            <a:spLocks noChangeArrowheads="1"/>
          </p:cNvSpPr>
          <p:nvPr/>
        </p:nvSpPr>
        <p:spPr bwMode="auto">
          <a:xfrm>
            <a:off x="228600" y="6324600"/>
            <a:ext cx="819150" cy="366713"/>
          </a:xfrm>
          <a:prstGeom prst="rect">
            <a:avLst/>
          </a:prstGeom>
          <a:noFill/>
          <a:ln w="9525">
            <a:noFill/>
            <a:miter lim="800000"/>
            <a:headEnd/>
            <a:tailEnd/>
          </a:ln>
          <a:effectLst/>
        </p:spPr>
        <p:txBody>
          <a:bodyPr wrap="none">
            <a:spAutoFit/>
          </a:bodyPr>
          <a:lstStyle/>
          <a:p>
            <a:r>
              <a:rPr lang="en-US" sz="1800" b="0">
                <a:cs typeface="Arial" charset="0"/>
              </a:rPr>
              <a:t>Test ?</a:t>
            </a:r>
          </a:p>
        </p:txBody>
      </p:sp>
    </p:spTree>
    <p:extLst>
      <p:ext uri="{BB962C8B-B14F-4D97-AF65-F5344CB8AC3E}">
        <p14:creationId xmlns:p14="http://schemas.microsoft.com/office/powerpoint/2010/main" val="8700761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181600"/>
          </a:xfrm>
        </p:spPr>
        <p:txBody>
          <a:bodyPr>
            <a:normAutofit fontScale="92500" lnSpcReduction="10000"/>
          </a:bodyPr>
          <a:lstStyle/>
          <a:p>
            <a:pPr>
              <a:buNone/>
            </a:pPr>
            <a:r>
              <a:rPr lang="en-US" b="1" dirty="0"/>
              <a:t>Goal of this </a:t>
            </a:r>
            <a:r>
              <a:rPr lang="en-US" b="1" dirty="0" smtClean="0"/>
              <a:t>project</a:t>
            </a:r>
          </a:p>
          <a:p>
            <a:pPr>
              <a:buNone/>
            </a:pPr>
            <a:endParaRPr lang="en-US" dirty="0"/>
          </a:p>
          <a:p>
            <a:pPr>
              <a:buNone/>
            </a:pPr>
            <a:r>
              <a:rPr lang="en-US" dirty="0" smtClean="0"/>
              <a:t>	The </a:t>
            </a:r>
            <a:r>
              <a:rPr lang="en-US" dirty="0"/>
              <a:t>goal here is to have the public and </a:t>
            </a:r>
            <a:r>
              <a:rPr lang="en-US" dirty="0" smtClean="0"/>
              <a:t>interested </a:t>
            </a:r>
            <a:r>
              <a:rPr lang="en-US" dirty="0"/>
              <a:t>parties participate in data analysis of synaptic transmission which will help answer related </a:t>
            </a:r>
            <a:r>
              <a:rPr lang="en-US" dirty="0" smtClean="0"/>
              <a:t>authentic research </a:t>
            </a:r>
            <a:r>
              <a:rPr lang="en-US" dirty="0"/>
              <a:t>questions. </a:t>
            </a:r>
            <a:endParaRPr lang="en-US" dirty="0" smtClean="0"/>
          </a:p>
          <a:p>
            <a:pPr>
              <a:buNone/>
            </a:pPr>
            <a:endParaRPr lang="en-US" dirty="0" smtClean="0"/>
          </a:p>
          <a:p>
            <a:pPr>
              <a:buNone/>
            </a:pPr>
            <a:r>
              <a:rPr lang="en-US" dirty="0"/>
              <a:t>	</a:t>
            </a:r>
            <a:r>
              <a:rPr lang="en-US" dirty="0" smtClean="0"/>
              <a:t>A </a:t>
            </a:r>
            <a:r>
              <a:rPr lang="en-US" dirty="0"/>
              <a:t>hope is also that novel methodological approaches will be forthcoming and interpretations of the results can be shared for various researchers to benefit.</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val 2"/>
          <p:cNvSpPr>
            <a:spLocks noChangeArrowheads="1"/>
          </p:cNvSpPr>
          <p:nvPr/>
        </p:nvSpPr>
        <p:spPr bwMode="auto">
          <a:xfrm>
            <a:off x="3352800" y="2362200"/>
            <a:ext cx="457200" cy="152400"/>
          </a:xfrm>
          <a:prstGeom prst="ellipse">
            <a:avLst/>
          </a:prstGeom>
          <a:noFill/>
          <a:ln w="38100">
            <a:solidFill>
              <a:srgbClr val="00FF00"/>
            </a:solidFill>
            <a:round/>
            <a:headEnd/>
            <a:tailEnd/>
          </a:ln>
          <a:effectLst/>
        </p:spPr>
        <p:txBody>
          <a:bodyPr wrap="none" anchor="ctr"/>
          <a:lstStyle/>
          <a:p>
            <a:endParaRPr lang="en-US"/>
          </a:p>
        </p:txBody>
      </p:sp>
      <p:sp>
        <p:nvSpPr>
          <p:cNvPr id="154627" name="Line 3"/>
          <p:cNvSpPr>
            <a:spLocks noChangeShapeType="1"/>
          </p:cNvSpPr>
          <p:nvPr/>
        </p:nvSpPr>
        <p:spPr bwMode="auto">
          <a:xfrm flipH="1">
            <a:off x="2530475" y="5068888"/>
            <a:ext cx="838200" cy="0"/>
          </a:xfrm>
          <a:prstGeom prst="line">
            <a:avLst/>
          </a:prstGeom>
          <a:noFill/>
          <a:ln w="25400">
            <a:solidFill>
              <a:srgbClr val="00FF00"/>
            </a:solidFill>
            <a:round/>
            <a:headEnd/>
            <a:tailEnd/>
          </a:ln>
          <a:effectLst/>
        </p:spPr>
        <p:txBody>
          <a:bodyPr/>
          <a:lstStyle/>
          <a:p>
            <a:endParaRPr lang="en-US"/>
          </a:p>
        </p:txBody>
      </p:sp>
      <p:sp>
        <p:nvSpPr>
          <p:cNvPr id="154629" name="Oval 5"/>
          <p:cNvSpPr>
            <a:spLocks noChangeArrowheads="1"/>
          </p:cNvSpPr>
          <p:nvPr/>
        </p:nvSpPr>
        <p:spPr bwMode="auto">
          <a:xfrm>
            <a:off x="685800" y="2514600"/>
            <a:ext cx="228600" cy="381000"/>
          </a:xfrm>
          <a:prstGeom prst="ellipse">
            <a:avLst/>
          </a:prstGeom>
          <a:noFill/>
          <a:ln w="25400">
            <a:solidFill>
              <a:schemeClr val="accent2"/>
            </a:solidFill>
            <a:round/>
            <a:headEnd/>
            <a:tailEnd/>
          </a:ln>
          <a:effectLst/>
        </p:spPr>
        <p:txBody>
          <a:bodyPr wrap="none" anchor="ctr"/>
          <a:lstStyle/>
          <a:p>
            <a:endParaRPr lang="en-US"/>
          </a:p>
        </p:txBody>
      </p:sp>
      <p:sp>
        <p:nvSpPr>
          <p:cNvPr id="154630" name="Line 6"/>
          <p:cNvSpPr>
            <a:spLocks noChangeShapeType="1"/>
          </p:cNvSpPr>
          <p:nvPr/>
        </p:nvSpPr>
        <p:spPr bwMode="auto">
          <a:xfrm>
            <a:off x="838200" y="2514600"/>
            <a:ext cx="7086600" cy="0"/>
          </a:xfrm>
          <a:prstGeom prst="line">
            <a:avLst/>
          </a:prstGeom>
          <a:noFill/>
          <a:ln w="25400">
            <a:solidFill>
              <a:schemeClr val="accent2"/>
            </a:solidFill>
            <a:round/>
            <a:headEnd/>
            <a:tailEnd/>
          </a:ln>
          <a:effectLst/>
        </p:spPr>
        <p:txBody>
          <a:bodyPr/>
          <a:lstStyle/>
          <a:p>
            <a:endParaRPr lang="en-US"/>
          </a:p>
        </p:txBody>
      </p:sp>
      <p:sp>
        <p:nvSpPr>
          <p:cNvPr id="154631" name="Line 7"/>
          <p:cNvSpPr>
            <a:spLocks noChangeShapeType="1"/>
          </p:cNvSpPr>
          <p:nvPr/>
        </p:nvSpPr>
        <p:spPr bwMode="auto">
          <a:xfrm>
            <a:off x="762000" y="2895600"/>
            <a:ext cx="7162800" cy="0"/>
          </a:xfrm>
          <a:prstGeom prst="line">
            <a:avLst/>
          </a:prstGeom>
          <a:noFill/>
          <a:ln w="25400">
            <a:solidFill>
              <a:schemeClr val="accent2"/>
            </a:solidFill>
            <a:round/>
            <a:headEnd/>
            <a:tailEnd/>
          </a:ln>
          <a:effectLst/>
        </p:spPr>
        <p:txBody>
          <a:bodyPr/>
          <a:lstStyle/>
          <a:p>
            <a:endParaRPr lang="en-US"/>
          </a:p>
        </p:txBody>
      </p:sp>
      <p:sp>
        <p:nvSpPr>
          <p:cNvPr id="154632" name="Oval 8"/>
          <p:cNvSpPr>
            <a:spLocks noChangeArrowheads="1"/>
          </p:cNvSpPr>
          <p:nvPr/>
        </p:nvSpPr>
        <p:spPr bwMode="auto">
          <a:xfrm>
            <a:off x="7848600" y="2514600"/>
            <a:ext cx="152400" cy="381000"/>
          </a:xfrm>
          <a:prstGeom prst="ellipse">
            <a:avLst/>
          </a:prstGeom>
          <a:noFill/>
          <a:ln w="25400">
            <a:solidFill>
              <a:schemeClr val="accent2"/>
            </a:solidFill>
            <a:round/>
            <a:headEnd/>
            <a:tailEnd/>
          </a:ln>
          <a:effectLst/>
        </p:spPr>
        <p:txBody>
          <a:bodyPr wrap="none" anchor="ctr"/>
          <a:lstStyle/>
          <a:p>
            <a:endParaRPr lang="en-US"/>
          </a:p>
        </p:txBody>
      </p:sp>
      <p:sp>
        <p:nvSpPr>
          <p:cNvPr id="154633" name="Freeform 9"/>
          <p:cNvSpPr>
            <a:spLocks/>
          </p:cNvSpPr>
          <p:nvPr/>
        </p:nvSpPr>
        <p:spPr bwMode="auto">
          <a:xfrm>
            <a:off x="3368675" y="3697288"/>
            <a:ext cx="746125"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rgbClr val="00FF00"/>
            </a:solidFill>
            <a:round/>
            <a:headEnd/>
            <a:tailEnd/>
          </a:ln>
          <a:effectLst/>
        </p:spPr>
        <p:txBody>
          <a:bodyPr/>
          <a:lstStyle/>
          <a:p>
            <a:endParaRPr lang="en-US"/>
          </a:p>
        </p:txBody>
      </p:sp>
      <p:sp>
        <p:nvSpPr>
          <p:cNvPr id="154634" name="Line 10"/>
          <p:cNvSpPr>
            <a:spLocks noChangeShapeType="1"/>
          </p:cNvSpPr>
          <p:nvPr/>
        </p:nvSpPr>
        <p:spPr bwMode="auto">
          <a:xfrm flipH="1">
            <a:off x="2530475" y="3697288"/>
            <a:ext cx="838200" cy="0"/>
          </a:xfrm>
          <a:prstGeom prst="line">
            <a:avLst/>
          </a:prstGeom>
          <a:noFill/>
          <a:ln w="25400">
            <a:solidFill>
              <a:srgbClr val="00FF00"/>
            </a:solidFill>
            <a:round/>
            <a:headEnd/>
            <a:tailEnd/>
          </a:ln>
          <a:effectLst/>
        </p:spPr>
        <p:txBody>
          <a:bodyPr/>
          <a:lstStyle/>
          <a:p>
            <a:endParaRPr lang="en-US"/>
          </a:p>
        </p:txBody>
      </p:sp>
      <p:sp>
        <p:nvSpPr>
          <p:cNvPr id="154636" name="Text Box 12"/>
          <p:cNvSpPr txBox="1">
            <a:spLocks noChangeArrowheads="1"/>
          </p:cNvSpPr>
          <p:nvPr/>
        </p:nvSpPr>
        <p:spPr bwMode="auto">
          <a:xfrm>
            <a:off x="1371600" y="3505200"/>
            <a:ext cx="971550" cy="366713"/>
          </a:xfrm>
          <a:prstGeom prst="rect">
            <a:avLst/>
          </a:prstGeom>
          <a:noFill/>
          <a:ln w="9525">
            <a:noFill/>
            <a:miter lim="800000"/>
            <a:headEnd/>
            <a:tailEnd/>
          </a:ln>
          <a:effectLst/>
        </p:spPr>
        <p:txBody>
          <a:bodyPr wrap="none">
            <a:spAutoFit/>
          </a:bodyPr>
          <a:lstStyle/>
          <a:p>
            <a:r>
              <a:rPr lang="en-US" sz="1800" b="0">
                <a:cs typeface="Arial" charset="0"/>
              </a:rPr>
              <a:t>Case 1:</a:t>
            </a:r>
          </a:p>
        </p:txBody>
      </p:sp>
      <p:sp>
        <p:nvSpPr>
          <p:cNvPr id="154637" name="Text Box 13"/>
          <p:cNvSpPr txBox="1">
            <a:spLocks noChangeArrowheads="1"/>
          </p:cNvSpPr>
          <p:nvPr/>
        </p:nvSpPr>
        <p:spPr bwMode="auto">
          <a:xfrm>
            <a:off x="1387475" y="4916488"/>
            <a:ext cx="971550" cy="366712"/>
          </a:xfrm>
          <a:prstGeom prst="rect">
            <a:avLst/>
          </a:prstGeom>
          <a:noFill/>
          <a:ln w="9525">
            <a:noFill/>
            <a:miter lim="800000"/>
            <a:headEnd/>
            <a:tailEnd/>
          </a:ln>
          <a:effectLst/>
        </p:spPr>
        <p:txBody>
          <a:bodyPr wrap="none">
            <a:spAutoFit/>
          </a:bodyPr>
          <a:lstStyle/>
          <a:p>
            <a:r>
              <a:rPr lang="en-US" sz="1800" b="0">
                <a:cs typeface="Arial" charset="0"/>
              </a:rPr>
              <a:t>Case 2:</a:t>
            </a:r>
          </a:p>
        </p:txBody>
      </p:sp>
      <p:sp>
        <p:nvSpPr>
          <p:cNvPr id="154638" name="Freeform 14"/>
          <p:cNvSpPr>
            <a:spLocks/>
          </p:cNvSpPr>
          <p:nvPr/>
        </p:nvSpPr>
        <p:spPr bwMode="auto">
          <a:xfrm>
            <a:off x="1447800" y="1371600"/>
            <a:ext cx="3429000" cy="1244600"/>
          </a:xfrm>
          <a:custGeom>
            <a:avLst/>
            <a:gdLst/>
            <a:ahLst/>
            <a:cxnLst>
              <a:cxn ang="0">
                <a:pos x="0" y="0"/>
              </a:cxn>
              <a:cxn ang="0">
                <a:pos x="624" y="672"/>
              </a:cxn>
              <a:cxn ang="0">
                <a:pos x="864" y="672"/>
              </a:cxn>
              <a:cxn ang="0">
                <a:pos x="1152" y="720"/>
              </a:cxn>
              <a:cxn ang="0">
                <a:pos x="1344" y="672"/>
              </a:cxn>
              <a:cxn ang="0">
                <a:pos x="1488" y="720"/>
              </a:cxn>
              <a:cxn ang="0">
                <a:pos x="1776" y="672"/>
              </a:cxn>
              <a:cxn ang="0">
                <a:pos x="1872" y="720"/>
              </a:cxn>
              <a:cxn ang="0">
                <a:pos x="2112" y="672"/>
              </a:cxn>
              <a:cxn ang="0">
                <a:pos x="2160" y="720"/>
              </a:cxn>
            </a:cxnLst>
            <a:rect l="0" t="0" r="r" b="b"/>
            <a:pathLst>
              <a:path w="2160" h="784">
                <a:moveTo>
                  <a:pt x="0" y="0"/>
                </a:moveTo>
                <a:cubicBezTo>
                  <a:pt x="240" y="280"/>
                  <a:pt x="480" y="560"/>
                  <a:pt x="624" y="672"/>
                </a:cubicBezTo>
                <a:cubicBezTo>
                  <a:pt x="768" y="784"/>
                  <a:pt x="776" y="664"/>
                  <a:pt x="864" y="672"/>
                </a:cubicBezTo>
                <a:cubicBezTo>
                  <a:pt x="952" y="680"/>
                  <a:pt x="1072" y="720"/>
                  <a:pt x="1152" y="720"/>
                </a:cubicBezTo>
                <a:cubicBezTo>
                  <a:pt x="1232" y="720"/>
                  <a:pt x="1288" y="672"/>
                  <a:pt x="1344" y="672"/>
                </a:cubicBezTo>
                <a:cubicBezTo>
                  <a:pt x="1400" y="672"/>
                  <a:pt x="1416" y="720"/>
                  <a:pt x="1488" y="720"/>
                </a:cubicBezTo>
                <a:cubicBezTo>
                  <a:pt x="1560" y="720"/>
                  <a:pt x="1712" y="672"/>
                  <a:pt x="1776" y="672"/>
                </a:cubicBezTo>
                <a:cubicBezTo>
                  <a:pt x="1840" y="672"/>
                  <a:pt x="1816" y="720"/>
                  <a:pt x="1872" y="720"/>
                </a:cubicBezTo>
                <a:cubicBezTo>
                  <a:pt x="1928" y="720"/>
                  <a:pt x="2064" y="672"/>
                  <a:pt x="2112" y="672"/>
                </a:cubicBezTo>
                <a:cubicBezTo>
                  <a:pt x="2160" y="672"/>
                  <a:pt x="2152" y="712"/>
                  <a:pt x="2160" y="720"/>
                </a:cubicBezTo>
              </a:path>
            </a:pathLst>
          </a:custGeom>
          <a:noFill/>
          <a:ln w="38100">
            <a:solidFill>
              <a:srgbClr val="FF0000"/>
            </a:solidFill>
            <a:round/>
            <a:headEnd/>
            <a:tailEnd/>
          </a:ln>
          <a:effectLst/>
        </p:spPr>
        <p:txBody>
          <a:bodyPr/>
          <a:lstStyle/>
          <a:p>
            <a:endParaRPr lang="en-US"/>
          </a:p>
        </p:txBody>
      </p:sp>
      <p:sp>
        <p:nvSpPr>
          <p:cNvPr id="154639" name="Line 15"/>
          <p:cNvSpPr>
            <a:spLocks noChangeShapeType="1"/>
          </p:cNvSpPr>
          <p:nvPr/>
        </p:nvSpPr>
        <p:spPr bwMode="auto">
          <a:xfrm flipV="1">
            <a:off x="3810000" y="914400"/>
            <a:ext cx="685800" cy="1524000"/>
          </a:xfrm>
          <a:prstGeom prst="line">
            <a:avLst/>
          </a:prstGeom>
          <a:noFill/>
          <a:ln w="38100">
            <a:solidFill>
              <a:srgbClr val="00FF00"/>
            </a:solidFill>
            <a:round/>
            <a:headEnd/>
            <a:tailEnd/>
          </a:ln>
          <a:effectLst/>
        </p:spPr>
        <p:txBody>
          <a:bodyPr/>
          <a:lstStyle/>
          <a:p>
            <a:endParaRPr lang="en-US"/>
          </a:p>
        </p:txBody>
      </p:sp>
      <p:sp>
        <p:nvSpPr>
          <p:cNvPr id="154640" name="Line 16"/>
          <p:cNvSpPr>
            <a:spLocks noChangeShapeType="1"/>
          </p:cNvSpPr>
          <p:nvPr/>
        </p:nvSpPr>
        <p:spPr bwMode="auto">
          <a:xfrm flipV="1">
            <a:off x="3352800" y="914400"/>
            <a:ext cx="685800" cy="1524000"/>
          </a:xfrm>
          <a:prstGeom prst="line">
            <a:avLst/>
          </a:prstGeom>
          <a:noFill/>
          <a:ln w="38100">
            <a:solidFill>
              <a:srgbClr val="00FF00"/>
            </a:solidFill>
            <a:round/>
            <a:headEnd/>
            <a:tailEnd/>
          </a:ln>
          <a:effectLst/>
        </p:spPr>
        <p:txBody>
          <a:bodyPr/>
          <a:lstStyle/>
          <a:p>
            <a:endParaRPr lang="en-US"/>
          </a:p>
        </p:txBody>
      </p:sp>
      <p:sp>
        <p:nvSpPr>
          <p:cNvPr id="154641" name="Line 17"/>
          <p:cNvSpPr>
            <a:spLocks noChangeShapeType="1"/>
          </p:cNvSpPr>
          <p:nvPr/>
        </p:nvSpPr>
        <p:spPr bwMode="auto">
          <a:xfrm flipH="1">
            <a:off x="6553200" y="1143000"/>
            <a:ext cx="838200" cy="1524000"/>
          </a:xfrm>
          <a:prstGeom prst="line">
            <a:avLst/>
          </a:prstGeom>
          <a:noFill/>
          <a:ln w="38100">
            <a:solidFill>
              <a:schemeClr val="tx1"/>
            </a:solidFill>
            <a:round/>
            <a:headEnd/>
            <a:tailEnd/>
          </a:ln>
          <a:effectLst/>
        </p:spPr>
        <p:txBody>
          <a:bodyPr/>
          <a:lstStyle/>
          <a:p>
            <a:endParaRPr lang="en-US"/>
          </a:p>
        </p:txBody>
      </p:sp>
      <p:sp>
        <p:nvSpPr>
          <p:cNvPr id="154642" name="Line 18"/>
          <p:cNvSpPr>
            <a:spLocks noChangeShapeType="1"/>
          </p:cNvSpPr>
          <p:nvPr/>
        </p:nvSpPr>
        <p:spPr bwMode="auto">
          <a:xfrm flipH="1">
            <a:off x="6553200" y="1219200"/>
            <a:ext cx="990600" cy="1447800"/>
          </a:xfrm>
          <a:prstGeom prst="line">
            <a:avLst/>
          </a:prstGeom>
          <a:noFill/>
          <a:ln w="38100">
            <a:solidFill>
              <a:schemeClr val="tx1"/>
            </a:solidFill>
            <a:round/>
            <a:headEnd/>
            <a:tailEnd/>
          </a:ln>
          <a:effectLst/>
        </p:spPr>
        <p:txBody>
          <a:bodyPr/>
          <a:lstStyle/>
          <a:p>
            <a:endParaRPr lang="en-US"/>
          </a:p>
        </p:txBody>
      </p:sp>
      <p:sp>
        <p:nvSpPr>
          <p:cNvPr id="154643" name="Text Box 19"/>
          <p:cNvSpPr txBox="1">
            <a:spLocks noChangeArrowheads="1"/>
          </p:cNvSpPr>
          <p:nvPr/>
        </p:nvSpPr>
        <p:spPr bwMode="auto">
          <a:xfrm>
            <a:off x="3429000" y="381000"/>
            <a:ext cx="1758950" cy="366713"/>
          </a:xfrm>
          <a:prstGeom prst="rect">
            <a:avLst/>
          </a:prstGeom>
          <a:noFill/>
          <a:ln w="9525">
            <a:noFill/>
            <a:miter lim="800000"/>
            <a:headEnd/>
            <a:tailEnd/>
          </a:ln>
          <a:effectLst/>
        </p:spPr>
        <p:txBody>
          <a:bodyPr wrap="none">
            <a:spAutoFit/>
          </a:bodyPr>
          <a:lstStyle/>
          <a:p>
            <a:r>
              <a:rPr lang="en-US" sz="1800" b="0">
                <a:cs typeface="Arial" charset="0"/>
              </a:rPr>
              <a:t>Focal recording</a:t>
            </a:r>
          </a:p>
        </p:txBody>
      </p:sp>
      <p:sp>
        <p:nvSpPr>
          <p:cNvPr id="154644" name="Text Box 20"/>
          <p:cNvSpPr txBox="1">
            <a:spLocks noChangeArrowheads="1"/>
          </p:cNvSpPr>
          <p:nvPr/>
        </p:nvSpPr>
        <p:spPr bwMode="auto">
          <a:xfrm>
            <a:off x="6172200" y="609600"/>
            <a:ext cx="2152650" cy="641350"/>
          </a:xfrm>
          <a:prstGeom prst="rect">
            <a:avLst/>
          </a:prstGeom>
          <a:noFill/>
          <a:ln w="9525">
            <a:noFill/>
            <a:miter lim="800000"/>
            <a:headEnd/>
            <a:tailEnd/>
          </a:ln>
          <a:effectLst/>
        </p:spPr>
        <p:txBody>
          <a:bodyPr wrap="none">
            <a:spAutoFit/>
          </a:bodyPr>
          <a:lstStyle/>
          <a:p>
            <a:r>
              <a:rPr lang="en-US" sz="1800" b="0">
                <a:cs typeface="Arial" charset="0"/>
              </a:rPr>
              <a:t>Intracellular muscle</a:t>
            </a:r>
          </a:p>
          <a:p>
            <a:r>
              <a:rPr lang="en-US" sz="1800" b="0">
                <a:cs typeface="Arial" charset="0"/>
              </a:rPr>
              <a:t>recording</a:t>
            </a:r>
          </a:p>
        </p:txBody>
      </p:sp>
      <p:sp>
        <p:nvSpPr>
          <p:cNvPr id="154645" name="Freeform 21"/>
          <p:cNvSpPr>
            <a:spLocks/>
          </p:cNvSpPr>
          <p:nvPr/>
        </p:nvSpPr>
        <p:spPr bwMode="auto">
          <a:xfrm rot="10800000" flipH="1">
            <a:off x="6248400" y="3505200"/>
            <a:ext cx="1371600" cy="6985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54646" name="Line 22"/>
          <p:cNvSpPr>
            <a:spLocks noChangeShapeType="1"/>
          </p:cNvSpPr>
          <p:nvPr/>
        </p:nvSpPr>
        <p:spPr bwMode="auto">
          <a:xfrm flipH="1">
            <a:off x="5410200" y="4191000"/>
            <a:ext cx="838200" cy="0"/>
          </a:xfrm>
          <a:prstGeom prst="line">
            <a:avLst/>
          </a:prstGeom>
          <a:noFill/>
          <a:ln w="25400">
            <a:solidFill>
              <a:schemeClr val="tx1"/>
            </a:solidFill>
            <a:round/>
            <a:headEnd/>
            <a:tailEnd/>
          </a:ln>
          <a:effectLst/>
        </p:spPr>
        <p:txBody>
          <a:bodyPr/>
          <a:lstStyle/>
          <a:p>
            <a:endParaRPr lang="en-US"/>
          </a:p>
        </p:txBody>
      </p:sp>
      <p:sp>
        <p:nvSpPr>
          <p:cNvPr id="154648" name="Freeform 24"/>
          <p:cNvSpPr>
            <a:spLocks/>
          </p:cNvSpPr>
          <p:nvPr/>
        </p:nvSpPr>
        <p:spPr bwMode="auto">
          <a:xfrm>
            <a:off x="3352800" y="5016500"/>
            <a:ext cx="746125" cy="10033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rgbClr val="00FF00"/>
            </a:solidFill>
            <a:round/>
            <a:headEnd/>
            <a:tailEnd/>
          </a:ln>
          <a:effectLst/>
        </p:spPr>
        <p:txBody>
          <a:bodyPr/>
          <a:lstStyle/>
          <a:p>
            <a:endParaRPr lang="en-US"/>
          </a:p>
        </p:txBody>
      </p:sp>
      <p:sp>
        <p:nvSpPr>
          <p:cNvPr id="154649" name="Freeform 25"/>
          <p:cNvSpPr>
            <a:spLocks/>
          </p:cNvSpPr>
          <p:nvPr/>
        </p:nvSpPr>
        <p:spPr bwMode="auto">
          <a:xfrm rot="10800000" flipH="1">
            <a:off x="6324600" y="5334000"/>
            <a:ext cx="1371600" cy="88900"/>
          </a:xfrm>
          <a:custGeom>
            <a:avLst/>
            <a:gdLst/>
            <a:ahLst/>
            <a:cxnLst>
              <a:cxn ang="0">
                <a:pos x="0" y="8"/>
              </a:cxn>
              <a:cxn ang="0">
                <a:pos x="48" y="344"/>
              </a:cxn>
              <a:cxn ang="0">
                <a:pos x="144" y="56"/>
              </a:cxn>
              <a:cxn ang="0">
                <a:pos x="384" y="8"/>
              </a:cxn>
            </a:cxnLst>
            <a:rect l="0" t="0" r="r" b="b"/>
            <a:pathLst>
              <a:path w="384" h="352">
                <a:moveTo>
                  <a:pt x="0" y="8"/>
                </a:moveTo>
                <a:cubicBezTo>
                  <a:pt x="12" y="172"/>
                  <a:pt x="24" y="336"/>
                  <a:pt x="48" y="344"/>
                </a:cubicBezTo>
                <a:cubicBezTo>
                  <a:pt x="72" y="352"/>
                  <a:pt x="88" y="112"/>
                  <a:pt x="144" y="56"/>
                </a:cubicBezTo>
                <a:cubicBezTo>
                  <a:pt x="200" y="0"/>
                  <a:pt x="344" y="16"/>
                  <a:pt x="384" y="8"/>
                </a:cubicBezTo>
              </a:path>
            </a:pathLst>
          </a:custGeom>
          <a:noFill/>
          <a:ln w="25400">
            <a:solidFill>
              <a:schemeClr val="tx1"/>
            </a:solidFill>
            <a:round/>
            <a:headEnd/>
            <a:tailEnd/>
          </a:ln>
          <a:effectLst/>
        </p:spPr>
        <p:txBody>
          <a:bodyPr/>
          <a:lstStyle/>
          <a:p>
            <a:endParaRPr lang="en-US"/>
          </a:p>
        </p:txBody>
      </p:sp>
      <p:sp>
        <p:nvSpPr>
          <p:cNvPr id="154650" name="Line 26"/>
          <p:cNvSpPr>
            <a:spLocks noChangeShapeType="1"/>
          </p:cNvSpPr>
          <p:nvPr/>
        </p:nvSpPr>
        <p:spPr bwMode="auto">
          <a:xfrm flipH="1">
            <a:off x="5486400" y="5410200"/>
            <a:ext cx="838200" cy="1588"/>
          </a:xfrm>
          <a:prstGeom prst="line">
            <a:avLst/>
          </a:prstGeom>
          <a:noFill/>
          <a:ln w="25400">
            <a:solidFill>
              <a:schemeClr val="tx1"/>
            </a:solidFill>
            <a:round/>
            <a:headEnd/>
            <a:tailEnd/>
          </a:ln>
          <a:effectLst/>
        </p:spPr>
        <p:txBody>
          <a:bodyPr/>
          <a:lstStyle/>
          <a:p>
            <a:endParaRPr lang="en-US"/>
          </a:p>
        </p:txBody>
      </p:sp>
      <p:sp>
        <p:nvSpPr>
          <p:cNvPr id="154652" name="Text Box 28"/>
          <p:cNvSpPr txBox="1">
            <a:spLocks noChangeArrowheads="1"/>
          </p:cNvSpPr>
          <p:nvPr/>
        </p:nvSpPr>
        <p:spPr bwMode="auto">
          <a:xfrm>
            <a:off x="6705600" y="5791200"/>
            <a:ext cx="1720850" cy="366713"/>
          </a:xfrm>
          <a:prstGeom prst="rect">
            <a:avLst/>
          </a:prstGeom>
          <a:noFill/>
          <a:ln w="9525">
            <a:noFill/>
            <a:miter lim="800000"/>
            <a:headEnd/>
            <a:tailEnd/>
          </a:ln>
          <a:effectLst/>
        </p:spPr>
        <p:txBody>
          <a:bodyPr wrap="none">
            <a:spAutoFit/>
          </a:bodyPr>
          <a:lstStyle/>
          <a:p>
            <a:r>
              <a:rPr lang="en-US" sz="1800" b="0">
                <a:cs typeface="Arial" charset="0"/>
              </a:rPr>
              <a:t>Missing quanta</a:t>
            </a:r>
          </a:p>
        </p:txBody>
      </p:sp>
      <p:sp>
        <p:nvSpPr>
          <p:cNvPr id="154653" name="Line 29"/>
          <p:cNvSpPr>
            <a:spLocks noChangeShapeType="1"/>
          </p:cNvSpPr>
          <p:nvPr/>
        </p:nvSpPr>
        <p:spPr bwMode="auto">
          <a:xfrm>
            <a:off x="4495800" y="3962400"/>
            <a:ext cx="609600" cy="0"/>
          </a:xfrm>
          <a:prstGeom prst="line">
            <a:avLst/>
          </a:prstGeom>
          <a:noFill/>
          <a:ln w="38100">
            <a:solidFill>
              <a:srgbClr val="993366"/>
            </a:solidFill>
            <a:round/>
            <a:headEnd/>
            <a:tailEnd type="triangle" w="med" len="med"/>
          </a:ln>
          <a:effectLst/>
        </p:spPr>
        <p:txBody>
          <a:bodyPr/>
          <a:lstStyle/>
          <a:p>
            <a:endParaRPr lang="en-US"/>
          </a:p>
        </p:txBody>
      </p:sp>
      <p:sp>
        <p:nvSpPr>
          <p:cNvPr id="154654" name="Line 30"/>
          <p:cNvSpPr>
            <a:spLocks noChangeShapeType="1"/>
          </p:cNvSpPr>
          <p:nvPr/>
        </p:nvSpPr>
        <p:spPr bwMode="auto">
          <a:xfrm>
            <a:off x="4495800" y="5257800"/>
            <a:ext cx="609600" cy="0"/>
          </a:xfrm>
          <a:prstGeom prst="line">
            <a:avLst/>
          </a:prstGeom>
          <a:noFill/>
          <a:ln w="38100">
            <a:solidFill>
              <a:srgbClr val="993366"/>
            </a:solidFill>
            <a:round/>
            <a:headEnd/>
            <a:tailEnd type="triangle" w="med" len="med"/>
          </a:ln>
          <a:effectLst/>
        </p:spPr>
        <p:txBody>
          <a:bodyPr/>
          <a:lstStyle/>
          <a:p>
            <a:endParaRPr lang="en-US"/>
          </a:p>
        </p:txBody>
      </p:sp>
      <p:sp>
        <p:nvSpPr>
          <p:cNvPr id="154655" name="Text Box 31"/>
          <p:cNvSpPr txBox="1">
            <a:spLocks noChangeArrowheads="1"/>
          </p:cNvSpPr>
          <p:nvPr/>
        </p:nvSpPr>
        <p:spPr bwMode="auto">
          <a:xfrm>
            <a:off x="947738" y="2500313"/>
            <a:ext cx="1058862" cy="396875"/>
          </a:xfrm>
          <a:prstGeom prst="rect">
            <a:avLst/>
          </a:prstGeom>
          <a:noFill/>
          <a:ln w="9525">
            <a:noFill/>
            <a:miter lim="800000"/>
            <a:headEnd/>
            <a:tailEnd/>
          </a:ln>
          <a:effectLst/>
        </p:spPr>
        <p:txBody>
          <a:bodyPr wrap="none">
            <a:spAutoFit/>
          </a:bodyPr>
          <a:lstStyle/>
          <a:p>
            <a:r>
              <a:rPr lang="en-US" sz="2000">
                <a:solidFill>
                  <a:schemeClr val="accent2"/>
                </a:solidFill>
              </a:rPr>
              <a:t>muscle</a:t>
            </a:r>
          </a:p>
        </p:txBody>
      </p:sp>
      <p:sp>
        <p:nvSpPr>
          <p:cNvPr id="154656" name="Text Box 32"/>
          <p:cNvSpPr txBox="1">
            <a:spLocks noChangeArrowheads="1"/>
          </p:cNvSpPr>
          <p:nvPr/>
        </p:nvSpPr>
        <p:spPr bwMode="auto">
          <a:xfrm>
            <a:off x="973138" y="996950"/>
            <a:ext cx="862012" cy="396875"/>
          </a:xfrm>
          <a:prstGeom prst="rect">
            <a:avLst/>
          </a:prstGeom>
          <a:noFill/>
          <a:ln w="9525">
            <a:noFill/>
            <a:miter lim="800000"/>
            <a:headEnd/>
            <a:tailEnd/>
          </a:ln>
          <a:effectLst/>
        </p:spPr>
        <p:txBody>
          <a:bodyPr wrap="none">
            <a:spAutoFit/>
          </a:bodyPr>
          <a:lstStyle/>
          <a:p>
            <a:r>
              <a:rPr lang="en-US" sz="2000">
                <a:solidFill>
                  <a:srgbClr val="FF0000"/>
                </a:solidFill>
              </a:rPr>
              <a:t>nerve</a:t>
            </a:r>
          </a:p>
        </p:txBody>
      </p:sp>
    </p:spTree>
    <p:extLst>
      <p:ext uri="{BB962C8B-B14F-4D97-AF65-F5344CB8AC3E}">
        <p14:creationId xmlns:p14="http://schemas.microsoft.com/office/powerpoint/2010/main" val="509522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srcRect/>
          <a:stretch>
            <a:fillRect/>
          </a:stretch>
        </p:blipFill>
        <p:spPr bwMode="auto">
          <a:xfrm>
            <a:off x="2268538" y="0"/>
            <a:ext cx="5094287" cy="6858000"/>
          </a:xfrm>
          <a:prstGeom prst="rect">
            <a:avLst/>
          </a:prstGeom>
          <a:noFill/>
          <a:ln w="9525">
            <a:noFill/>
            <a:miter lim="800000"/>
            <a:headEnd/>
            <a:tailEnd/>
          </a:ln>
          <a:effectLst/>
        </p:spPr>
      </p:pic>
    </p:spTree>
    <p:extLst>
      <p:ext uri="{BB962C8B-B14F-4D97-AF65-F5344CB8AC3E}">
        <p14:creationId xmlns:p14="http://schemas.microsoft.com/office/powerpoint/2010/main" val="18268388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8724" name="Object 4"/>
          <p:cNvGraphicFramePr>
            <a:graphicFrameLocks noGrp="1" noChangeAspect="1"/>
          </p:cNvGraphicFramePr>
          <p:nvPr>
            <p:ph/>
          </p:nvPr>
        </p:nvGraphicFramePr>
        <p:xfrm>
          <a:off x="2260600" y="1639888"/>
          <a:ext cx="4638675" cy="3354387"/>
        </p:xfrm>
        <a:graphic>
          <a:graphicData uri="http://schemas.openxmlformats.org/presentationml/2006/ole">
            <mc:AlternateContent xmlns:mc="http://schemas.openxmlformats.org/markup-compatibility/2006">
              <mc:Choice xmlns:v="urn:schemas-microsoft-com:vml" Requires="v">
                <p:oleObj spid="_x0000_s3096" name="Image" r:id="rId4" imgW="2327448" imgH="1682713" progId="Photoshop.Image.5">
                  <p:embed/>
                </p:oleObj>
              </mc:Choice>
              <mc:Fallback>
                <p:oleObj name="Image" r:id="rId4" imgW="2327448" imgH="168271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600" y="1639888"/>
                        <a:ext cx="4638675" cy="335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764454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114800"/>
            <a:ext cx="4333875" cy="99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ChangeArrowheads="1"/>
          </p:cNvSpPr>
          <p:nvPr/>
        </p:nvSpPr>
        <p:spPr bwMode="auto">
          <a:xfrm>
            <a:off x="2286000" y="3276600"/>
            <a:ext cx="381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mtClean="0">
              <a:solidFill>
                <a:srgbClr val="000000"/>
              </a:solidFill>
            </a:endParaRPr>
          </a:p>
        </p:txBody>
      </p:sp>
      <p:sp>
        <p:nvSpPr>
          <p:cNvPr id="14340" name="Rectangle 4"/>
          <p:cNvSpPr>
            <a:spLocks noChangeArrowheads="1"/>
          </p:cNvSpPr>
          <p:nvPr/>
        </p:nvSpPr>
        <p:spPr bwMode="auto">
          <a:xfrm>
            <a:off x="2133600" y="1295400"/>
            <a:ext cx="609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mtClean="0">
              <a:solidFill>
                <a:srgbClr val="000000"/>
              </a:solidFill>
            </a:endParaRPr>
          </a:p>
        </p:txBody>
      </p:sp>
      <p:sp>
        <p:nvSpPr>
          <p:cNvPr id="14341" name="Rectangle 5"/>
          <p:cNvSpPr>
            <a:spLocks noChangeArrowheads="1"/>
          </p:cNvSpPr>
          <p:nvPr/>
        </p:nvSpPr>
        <p:spPr bwMode="auto">
          <a:xfrm>
            <a:off x="1676400" y="-4191000"/>
            <a:ext cx="51816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28124157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Figu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77343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0739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52400"/>
            <a:ext cx="7772400" cy="1143000"/>
          </a:xfrm>
        </p:spPr>
        <p:txBody>
          <a:bodyPr/>
          <a:lstStyle/>
          <a:p>
            <a:r>
              <a:rPr lang="en-US" sz="3600" b="1" dirty="0"/>
              <a:t>The </a:t>
            </a:r>
            <a:r>
              <a:rPr lang="en-US" sz="3600" b="1" dirty="0" smtClean="0"/>
              <a:t>neuromuscular junction</a:t>
            </a:r>
            <a:endParaRPr lang="en-US" sz="3600" b="1" dirty="0"/>
          </a:p>
        </p:txBody>
      </p:sp>
      <p:sp>
        <p:nvSpPr>
          <p:cNvPr id="6147" name="Rectangle 3"/>
          <p:cNvSpPr>
            <a:spLocks noGrp="1" noChangeArrowheads="1"/>
          </p:cNvSpPr>
          <p:nvPr>
            <p:ph type="body" idx="1"/>
          </p:nvPr>
        </p:nvSpPr>
        <p:spPr>
          <a:xfrm>
            <a:off x="228600" y="1219200"/>
            <a:ext cx="8915400" cy="5486400"/>
          </a:xfrm>
        </p:spPr>
        <p:txBody>
          <a:bodyPr/>
          <a:lstStyle/>
          <a:p>
            <a:endParaRPr lang="en-US" dirty="0"/>
          </a:p>
          <a:p>
            <a:endParaRPr lang="en-US" dirty="0"/>
          </a:p>
          <a:p>
            <a:pPr>
              <a:buFontTx/>
              <a:buNone/>
            </a:pPr>
            <a:endParaRPr lang="en-US" dirty="0"/>
          </a:p>
          <a:p>
            <a:endParaRPr lang="en-US" dirty="0"/>
          </a:p>
        </p:txBody>
      </p:sp>
      <p:graphicFrame>
        <p:nvGraphicFramePr>
          <p:cNvPr id="6148" name="Object 4"/>
          <p:cNvGraphicFramePr>
            <a:graphicFrameLocks noChangeAspect="1"/>
          </p:cNvGraphicFramePr>
          <p:nvPr/>
        </p:nvGraphicFramePr>
        <p:xfrm>
          <a:off x="1690688" y="2684463"/>
          <a:ext cx="2209800" cy="1597025"/>
        </p:xfrm>
        <a:graphic>
          <a:graphicData uri="http://schemas.openxmlformats.org/presentationml/2006/ole">
            <mc:AlternateContent xmlns:mc="http://schemas.openxmlformats.org/markup-compatibility/2006">
              <mc:Choice xmlns:v="urn:schemas-microsoft-com:vml" Requires="v">
                <p:oleObj spid="_x0000_s2094" name="Image" r:id="rId4" imgW="2327448" imgH="1682713" progId="Photoshop.Image.5">
                  <p:embed/>
                </p:oleObj>
              </mc:Choice>
              <mc:Fallback>
                <p:oleObj name="Image" r:id="rId4" imgW="2327448" imgH="168271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688" y="2684463"/>
                        <a:ext cx="220980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 name="Object 5"/>
          <p:cNvGraphicFramePr>
            <a:graphicFrameLocks noChangeAspect="1"/>
          </p:cNvGraphicFramePr>
          <p:nvPr/>
        </p:nvGraphicFramePr>
        <p:xfrm>
          <a:off x="4826000" y="2725738"/>
          <a:ext cx="2895600" cy="1703387"/>
        </p:xfrm>
        <a:graphic>
          <a:graphicData uri="http://schemas.openxmlformats.org/presentationml/2006/ole">
            <mc:AlternateContent xmlns:mc="http://schemas.openxmlformats.org/markup-compatibility/2006">
              <mc:Choice xmlns:v="urn:schemas-microsoft-com:vml" Requires="v">
                <p:oleObj spid="_x0000_s2095" name="Image" r:id="rId6" imgW="11309566" imgH="6645958" progId="Photoshop.Image.5">
                  <p:embed/>
                </p:oleObj>
              </mc:Choice>
              <mc:Fallback>
                <p:oleObj name="Image" r:id="rId6" imgW="11309566" imgH="6645958" progId="Photoshop.Image.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6000" y="2725738"/>
                        <a:ext cx="2895600" cy="170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271833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esicle paths5h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43000"/>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2819400" y="6096000"/>
            <a:ext cx="990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mtClean="0">
                <a:solidFill>
                  <a:srgbClr val="FF0000"/>
                </a:solidFill>
              </a:rPr>
              <a:t> 5-HT</a:t>
            </a:r>
          </a:p>
        </p:txBody>
      </p:sp>
      <p:sp>
        <p:nvSpPr>
          <p:cNvPr id="12292" name="Line 4"/>
          <p:cNvSpPr>
            <a:spLocks noChangeShapeType="1"/>
          </p:cNvSpPr>
          <p:nvPr/>
        </p:nvSpPr>
        <p:spPr bwMode="auto">
          <a:xfrm flipV="1">
            <a:off x="3276600" y="5562600"/>
            <a:ext cx="838200" cy="4572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endParaRPr>
          </a:p>
        </p:txBody>
      </p:sp>
      <p:sp>
        <p:nvSpPr>
          <p:cNvPr id="12293" name="Text Box 5"/>
          <p:cNvSpPr txBox="1">
            <a:spLocks noChangeArrowheads="1"/>
          </p:cNvSpPr>
          <p:nvPr/>
        </p:nvSpPr>
        <p:spPr bwMode="auto">
          <a:xfrm>
            <a:off x="3962400" y="5181600"/>
            <a:ext cx="55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mtClean="0">
                <a:solidFill>
                  <a:srgbClr val="3333CC"/>
                </a:solidFill>
              </a:rPr>
              <a:t>IP</a:t>
            </a:r>
            <a:r>
              <a:rPr lang="en-US" altLang="en-US" baseline="-25000" smtClean="0">
                <a:solidFill>
                  <a:srgbClr val="3333CC"/>
                </a:solidFill>
              </a:rPr>
              <a:t>3</a:t>
            </a:r>
          </a:p>
        </p:txBody>
      </p:sp>
      <p:sp>
        <p:nvSpPr>
          <p:cNvPr id="12294" name="Rectangle 6"/>
          <p:cNvSpPr>
            <a:spLocks noChangeArrowheads="1"/>
          </p:cNvSpPr>
          <p:nvPr/>
        </p:nvSpPr>
        <p:spPr bwMode="auto">
          <a:xfrm>
            <a:off x="0" y="4191000"/>
            <a:ext cx="9372600" cy="3657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mtClean="0">
              <a:solidFill>
                <a:srgbClr val="000000"/>
              </a:solidFill>
            </a:endParaRPr>
          </a:p>
        </p:txBody>
      </p:sp>
      <p:sp>
        <p:nvSpPr>
          <p:cNvPr id="12295" name="Rectangle 7"/>
          <p:cNvSpPr>
            <a:spLocks noChangeArrowheads="1"/>
          </p:cNvSpPr>
          <p:nvPr/>
        </p:nvSpPr>
        <p:spPr bwMode="auto">
          <a:xfrm>
            <a:off x="2057400" y="1295400"/>
            <a:ext cx="7620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18827722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esicle paths5h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0"/>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Line 3"/>
          <p:cNvSpPr>
            <a:spLocks noChangeShapeType="1"/>
          </p:cNvSpPr>
          <p:nvPr/>
        </p:nvSpPr>
        <p:spPr bwMode="auto">
          <a:xfrm>
            <a:off x="-685800" y="31242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endParaRPr>
          </a:p>
        </p:txBody>
      </p:sp>
      <p:sp>
        <p:nvSpPr>
          <p:cNvPr id="13316" name="Text Box 4"/>
          <p:cNvSpPr txBox="1">
            <a:spLocks noChangeArrowheads="1"/>
          </p:cNvSpPr>
          <p:nvPr/>
        </p:nvSpPr>
        <p:spPr bwMode="auto">
          <a:xfrm>
            <a:off x="2133600" y="6096000"/>
            <a:ext cx="990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mtClean="0">
                <a:solidFill>
                  <a:srgbClr val="FF0000"/>
                </a:solidFill>
              </a:rPr>
              <a:t> 5-HT</a:t>
            </a:r>
          </a:p>
        </p:txBody>
      </p:sp>
      <p:sp>
        <p:nvSpPr>
          <p:cNvPr id="13317" name="Line 5"/>
          <p:cNvSpPr>
            <a:spLocks noChangeShapeType="1"/>
          </p:cNvSpPr>
          <p:nvPr/>
        </p:nvSpPr>
        <p:spPr bwMode="auto">
          <a:xfrm flipV="1">
            <a:off x="2590800" y="5562600"/>
            <a:ext cx="838200" cy="4572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smtClean="0">
              <a:solidFill>
                <a:srgbClr val="000000"/>
              </a:solidFill>
            </a:endParaRPr>
          </a:p>
        </p:txBody>
      </p:sp>
      <p:sp>
        <p:nvSpPr>
          <p:cNvPr id="13318" name="Text Box 6"/>
          <p:cNvSpPr txBox="1">
            <a:spLocks noChangeArrowheads="1"/>
          </p:cNvSpPr>
          <p:nvPr/>
        </p:nvSpPr>
        <p:spPr bwMode="auto">
          <a:xfrm>
            <a:off x="3276600" y="5181600"/>
            <a:ext cx="557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altLang="en-US" smtClean="0">
                <a:solidFill>
                  <a:srgbClr val="3333CC"/>
                </a:solidFill>
              </a:rPr>
              <a:t>IP</a:t>
            </a:r>
            <a:r>
              <a:rPr lang="en-US" altLang="en-US" baseline="-25000" smtClean="0">
                <a:solidFill>
                  <a:srgbClr val="3333CC"/>
                </a:solidFill>
              </a:rPr>
              <a:t>3</a:t>
            </a:r>
          </a:p>
        </p:txBody>
      </p:sp>
    </p:spTree>
    <p:extLst>
      <p:ext uri="{BB962C8B-B14F-4D97-AF65-F5344CB8AC3E}">
        <p14:creationId xmlns:p14="http://schemas.microsoft.com/office/powerpoint/2010/main" val="35417837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course</a:t>
            </a:r>
            <a:endParaRPr lang="en-US" dirty="0"/>
          </a:p>
        </p:txBody>
      </p:sp>
      <p:sp>
        <p:nvSpPr>
          <p:cNvPr id="3" name="Content Placeholder 2"/>
          <p:cNvSpPr>
            <a:spLocks noGrp="1"/>
          </p:cNvSpPr>
          <p:nvPr>
            <p:ph idx="1"/>
          </p:nvPr>
        </p:nvSpPr>
        <p:spPr>
          <a:xfrm>
            <a:off x="457200" y="1905000"/>
            <a:ext cx="8229600" cy="4525963"/>
          </a:xfrm>
        </p:spPr>
        <p:txBody>
          <a:bodyPr/>
          <a:lstStyle/>
          <a:p>
            <a:r>
              <a:rPr lang="en-US" dirty="0" smtClean="0"/>
              <a:t>Online texts and YouTube clips to understand the basics of synaptic transmission.</a:t>
            </a:r>
          </a:p>
          <a:p>
            <a:r>
              <a:rPr lang="en-US" dirty="0" smtClean="0"/>
              <a:t>Educational experience as well as discovery based learning.</a:t>
            </a:r>
            <a:endParaRPr lang="en-US" dirty="0"/>
          </a:p>
        </p:txBody>
      </p:sp>
    </p:spTree>
    <p:extLst>
      <p:ext uri="{BB962C8B-B14F-4D97-AF65-F5344CB8AC3E}">
        <p14:creationId xmlns:p14="http://schemas.microsoft.com/office/powerpoint/2010/main" val="172942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m1"/>
          <p:cNvPicPr>
            <a:picLocks noChangeAspect="1" noChangeArrowheads="1"/>
          </p:cNvPicPr>
          <p:nvPr/>
        </p:nvPicPr>
        <p:blipFill>
          <a:blip r:embed="rId2"/>
          <a:srcRect/>
          <a:stretch>
            <a:fillRect/>
          </a:stretch>
        </p:blipFill>
        <p:spPr bwMode="auto">
          <a:xfrm>
            <a:off x="0" y="0"/>
            <a:ext cx="9144000" cy="7194550"/>
          </a:xfrm>
          <a:prstGeom prst="rect">
            <a:avLst/>
          </a:prstGeom>
          <a:noFill/>
          <a:ln w="9525">
            <a:noFill/>
            <a:miter lim="800000"/>
            <a:headEnd/>
            <a:tailEnd/>
          </a:ln>
        </p:spPr>
      </p:pic>
    </p:spTree>
    <p:extLst>
      <p:ext uri="{BB962C8B-B14F-4D97-AF65-F5344CB8AC3E}">
        <p14:creationId xmlns:p14="http://schemas.microsoft.com/office/powerpoint/2010/main" val="3248830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6" y="-127033"/>
            <a:ext cx="92964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Rectangle 3"/>
          <p:cNvSpPr>
            <a:spLocks noChangeArrowheads="1"/>
          </p:cNvSpPr>
          <p:nvPr/>
        </p:nvSpPr>
        <p:spPr bwMode="auto">
          <a:xfrm>
            <a:off x="1016000" y="1981200"/>
            <a:ext cx="5283200" cy="3352800"/>
          </a:xfrm>
          <a:prstGeom prst="rect">
            <a:avLst/>
          </a:prstGeom>
          <a:noFill/>
          <a:ln w="38100">
            <a:solidFill>
              <a:schemeClr val="tx2"/>
            </a:solidFill>
            <a:miter lim="800000"/>
            <a:headEnd/>
            <a:tailEnd/>
          </a:ln>
          <a:effectLst>
            <a:prstShdw prst="shdw17" dist="17961" dir="2700000">
              <a:schemeClr val="tx2">
                <a:gamma/>
                <a:shade val="60000"/>
                <a:invGamma/>
              </a:schemeClr>
            </a:prstShdw>
          </a:effectLst>
        </p:spPr>
        <p:txBody>
          <a:bodyPr wrap="none" anchor="ctr"/>
          <a:lstStyle/>
          <a:p>
            <a:pPr fontAlgn="base">
              <a:spcBef>
                <a:spcPct val="0"/>
              </a:spcBef>
              <a:spcAft>
                <a:spcPct val="0"/>
              </a:spcAft>
              <a:defRPr/>
            </a:pPr>
            <a:endParaRPr lang="en-US" sz="2400">
              <a:solidFill>
                <a:srgbClr val="000000"/>
              </a:solidFill>
            </a:endParaRPr>
          </a:p>
        </p:txBody>
      </p:sp>
      <p:sp>
        <p:nvSpPr>
          <p:cNvPr id="2" name="TextBox 1"/>
          <p:cNvSpPr txBox="1"/>
          <p:nvPr/>
        </p:nvSpPr>
        <p:spPr>
          <a:xfrm>
            <a:off x="457200" y="5389521"/>
            <a:ext cx="8382000" cy="1323439"/>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The Nobel Prize in Physiology or Medicine 2013 was awarded jointly to James E. Rothman, Randy W. </a:t>
            </a:r>
            <a:r>
              <a:rPr lang="en-US" sz="2000" dirty="0" err="1">
                <a:solidFill>
                  <a:schemeClr val="bg1"/>
                </a:solidFill>
                <a:latin typeface="Arial" panose="020B0604020202020204" pitchFamily="34" charset="0"/>
                <a:cs typeface="Arial" panose="020B0604020202020204" pitchFamily="34" charset="0"/>
              </a:rPr>
              <a:t>Schekman</a:t>
            </a:r>
            <a:r>
              <a:rPr lang="en-US" sz="2000" dirty="0">
                <a:solidFill>
                  <a:schemeClr val="bg1"/>
                </a:solidFill>
                <a:latin typeface="Arial" panose="020B0604020202020204" pitchFamily="34" charset="0"/>
                <a:cs typeface="Arial" panose="020B0604020202020204" pitchFamily="34" charset="0"/>
              </a:rPr>
              <a:t> and Thomas C. </a:t>
            </a:r>
            <a:r>
              <a:rPr lang="en-US" sz="2000" dirty="0" err="1">
                <a:solidFill>
                  <a:schemeClr val="bg1"/>
                </a:solidFill>
                <a:latin typeface="Arial" panose="020B0604020202020204" pitchFamily="34" charset="0"/>
                <a:cs typeface="Arial" panose="020B0604020202020204" pitchFamily="34" charset="0"/>
              </a:rPr>
              <a:t>Südhof</a:t>
            </a:r>
            <a:r>
              <a:rPr lang="en-US" sz="2000" dirty="0">
                <a:solidFill>
                  <a:schemeClr val="bg1"/>
                </a:solidFill>
                <a:latin typeface="Arial" panose="020B0604020202020204" pitchFamily="34" charset="0"/>
                <a:cs typeface="Arial" panose="020B0604020202020204" pitchFamily="34" charset="0"/>
              </a:rPr>
              <a:t> </a:t>
            </a:r>
            <a:r>
              <a:rPr lang="en-US" sz="2000" i="1" dirty="0">
                <a:solidFill>
                  <a:schemeClr val="bg1"/>
                </a:solidFill>
                <a:latin typeface="Arial" panose="020B0604020202020204" pitchFamily="34" charset="0"/>
                <a:cs typeface="Arial" panose="020B0604020202020204" pitchFamily="34" charset="0"/>
              </a:rPr>
              <a:t>"for their discoveries of machinery regulating vesicle traffic, a major transport system in our cells"</a:t>
            </a:r>
            <a:r>
              <a:rPr lang="en-US" sz="20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86569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opener5htEPS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228600"/>
            <a:ext cx="4973638"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3" descr="crayOutli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20097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Line 4"/>
          <p:cNvSpPr>
            <a:spLocks noChangeShapeType="1"/>
          </p:cNvSpPr>
          <p:nvPr/>
        </p:nvSpPr>
        <p:spPr bwMode="auto">
          <a:xfrm flipH="1">
            <a:off x="1828800" y="1981200"/>
            <a:ext cx="533400" cy="457200"/>
          </a:xfrm>
          <a:prstGeom prst="line">
            <a:avLst/>
          </a:prstGeom>
          <a:noFill/>
          <a:ln w="254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64549" name="Picture 5" descr="opener5ht fEPS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3733800"/>
            <a:ext cx="35052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586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64547"/>
                                        </p:tgtEl>
                                        <p:attrNameLst>
                                          <p:attrName>style.visibility</p:attrName>
                                        </p:attrNameLst>
                                      </p:cBhvr>
                                      <p:to>
                                        <p:strVal val="visible"/>
                                      </p:to>
                                    </p:set>
                                    <p:anim calcmode="lin" valueType="num">
                                      <p:cBhvr additive="base">
                                        <p:cTn id="7" dur="500" fill="hold"/>
                                        <p:tgtEl>
                                          <p:spTgt spid="364547"/>
                                        </p:tgtEl>
                                        <p:attrNameLst>
                                          <p:attrName>ppt_x</p:attrName>
                                        </p:attrNameLst>
                                      </p:cBhvr>
                                      <p:tavLst>
                                        <p:tav tm="0">
                                          <p:val>
                                            <p:strVal val="0-#ppt_w/2"/>
                                          </p:val>
                                        </p:tav>
                                        <p:tav tm="100000">
                                          <p:val>
                                            <p:strVal val="#ppt_x"/>
                                          </p:val>
                                        </p:tav>
                                      </p:tavLst>
                                    </p:anim>
                                    <p:anim calcmode="lin" valueType="num">
                                      <p:cBhvr additive="base">
                                        <p:cTn id="8" dur="500" fill="hold"/>
                                        <p:tgtEl>
                                          <p:spTgt spid="3645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4548"/>
                                        </p:tgtEl>
                                        <p:attrNameLst>
                                          <p:attrName>style.visibility</p:attrName>
                                        </p:attrNameLst>
                                      </p:cBhvr>
                                      <p:to>
                                        <p:strVal val="visible"/>
                                      </p:to>
                                    </p:set>
                                    <p:anim calcmode="lin" valueType="num">
                                      <p:cBhvr additive="base">
                                        <p:cTn id="13" dur="500" fill="hold"/>
                                        <p:tgtEl>
                                          <p:spTgt spid="364548"/>
                                        </p:tgtEl>
                                        <p:attrNameLst>
                                          <p:attrName>ppt_x</p:attrName>
                                        </p:attrNameLst>
                                      </p:cBhvr>
                                      <p:tavLst>
                                        <p:tav tm="0">
                                          <p:val>
                                            <p:strVal val="0-#ppt_w/2"/>
                                          </p:val>
                                        </p:tav>
                                        <p:tav tm="100000">
                                          <p:val>
                                            <p:strVal val="#ppt_x"/>
                                          </p:val>
                                        </p:tav>
                                      </p:tavLst>
                                    </p:anim>
                                    <p:anim calcmode="lin" valueType="num">
                                      <p:cBhvr additive="base">
                                        <p:cTn id="14" dur="500" fill="hold"/>
                                        <p:tgtEl>
                                          <p:spTgt spid="3645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364546"/>
                                        </p:tgtEl>
                                        <p:attrNameLst>
                                          <p:attrName>style.visibility</p:attrName>
                                        </p:attrNameLst>
                                      </p:cBhvr>
                                      <p:to>
                                        <p:strVal val="visible"/>
                                      </p:to>
                                    </p:set>
                                    <p:anim calcmode="lin" valueType="num">
                                      <p:cBhvr additive="base">
                                        <p:cTn id="19" dur="500" fill="hold"/>
                                        <p:tgtEl>
                                          <p:spTgt spid="364546"/>
                                        </p:tgtEl>
                                        <p:attrNameLst>
                                          <p:attrName>ppt_x</p:attrName>
                                        </p:attrNameLst>
                                      </p:cBhvr>
                                      <p:tavLst>
                                        <p:tav tm="0">
                                          <p:val>
                                            <p:strVal val="#ppt_x"/>
                                          </p:val>
                                        </p:tav>
                                        <p:tav tm="100000">
                                          <p:val>
                                            <p:strVal val="#ppt_x"/>
                                          </p:val>
                                        </p:tav>
                                      </p:tavLst>
                                    </p:anim>
                                    <p:anim calcmode="lin" valueType="num">
                                      <p:cBhvr additive="base">
                                        <p:cTn id="20" dur="500" fill="hold"/>
                                        <p:tgtEl>
                                          <p:spTgt spid="36454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364549"/>
                                        </p:tgtEl>
                                        <p:attrNameLst>
                                          <p:attrName>style.visibility</p:attrName>
                                        </p:attrNameLst>
                                      </p:cBhvr>
                                      <p:to>
                                        <p:strVal val="visible"/>
                                      </p:to>
                                    </p:set>
                                    <p:anim calcmode="lin" valueType="num">
                                      <p:cBhvr additive="base">
                                        <p:cTn id="25" dur="500" fill="hold"/>
                                        <p:tgtEl>
                                          <p:spTgt spid="364549"/>
                                        </p:tgtEl>
                                        <p:attrNameLst>
                                          <p:attrName>ppt_x</p:attrName>
                                        </p:attrNameLst>
                                      </p:cBhvr>
                                      <p:tavLst>
                                        <p:tav tm="0">
                                          <p:val>
                                            <p:strVal val="1+#ppt_w/2"/>
                                          </p:val>
                                        </p:tav>
                                        <p:tav tm="100000">
                                          <p:val>
                                            <p:strVal val="#ppt_x"/>
                                          </p:val>
                                        </p:tav>
                                      </p:tavLst>
                                    </p:anim>
                                    <p:anim calcmode="lin" valueType="num">
                                      <p:cBhvr additive="base">
                                        <p:cTn id="26" dur="500" fill="hold"/>
                                        <p:tgtEl>
                                          <p:spTgt spid="3645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Student-subfolders\Mohati\nmj crayfish paper\ch 3 final figs\Fig 4 low res.tif"/>
          <p:cNvPicPr>
            <a:picLocks noChangeAspect="1" noChangeArrowheads="1"/>
          </p:cNvPicPr>
          <p:nvPr/>
        </p:nvPicPr>
        <p:blipFill rotWithShape="1">
          <a:blip r:embed="rId2"/>
          <a:srcRect l="5897" r="48138" b="49319"/>
          <a:stretch/>
        </p:blipFill>
        <p:spPr bwMode="auto">
          <a:xfrm>
            <a:off x="2133600" y="762000"/>
            <a:ext cx="2895600" cy="5572122"/>
          </a:xfrm>
          <a:prstGeom prst="rect">
            <a:avLst/>
          </a:prstGeom>
          <a:noFill/>
        </p:spPr>
      </p:pic>
      <p:sp>
        <p:nvSpPr>
          <p:cNvPr id="2" name="TextBox 1"/>
          <p:cNvSpPr txBox="1"/>
          <p:nvPr/>
        </p:nvSpPr>
        <p:spPr>
          <a:xfrm>
            <a:off x="5029200" y="3550149"/>
            <a:ext cx="744306" cy="369332"/>
          </a:xfrm>
          <a:prstGeom prst="rect">
            <a:avLst/>
          </a:prstGeom>
          <a:noFill/>
        </p:spPr>
        <p:txBody>
          <a:bodyPr wrap="none" rtlCol="0">
            <a:spAutoFit/>
          </a:bodyPr>
          <a:lstStyle/>
          <a:p>
            <a:r>
              <a:rPr lang="en-US" dirty="0" smtClean="0"/>
              <a:t>Axons</a:t>
            </a:r>
            <a:endParaRPr lang="en-US" dirty="0"/>
          </a:p>
        </p:txBody>
      </p:sp>
      <p:cxnSp>
        <p:nvCxnSpPr>
          <p:cNvPr id="4" name="Straight Arrow Connector 3"/>
          <p:cNvCxnSpPr/>
          <p:nvPr/>
        </p:nvCxnSpPr>
        <p:spPr>
          <a:xfrm flipH="1" flipV="1">
            <a:off x="4267200" y="4419600"/>
            <a:ext cx="1506306" cy="609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920472" y="4844534"/>
            <a:ext cx="1242328" cy="369332"/>
          </a:xfrm>
          <a:prstGeom prst="rect">
            <a:avLst/>
          </a:prstGeom>
          <a:noFill/>
        </p:spPr>
        <p:txBody>
          <a:bodyPr wrap="none" rtlCol="0">
            <a:spAutoFit/>
          </a:bodyPr>
          <a:lstStyle/>
          <a:p>
            <a:r>
              <a:rPr lang="en-US" dirty="0" smtClean="0"/>
              <a:t>Varicosities</a:t>
            </a:r>
            <a:endParaRPr lang="en-US" dirty="0"/>
          </a:p>
        </p:txBody>
      </p:sp>
    </p:spTree>
    <p:extLst>
      <p:ext uri="{BB962C8B-B14F-4D97-AF65-F5344CB8AC3E}">
        <p14:creationId xmlns:p14="http://schemas.microsoft.com/office/powerpoint/2010/main" val="418208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Figu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59499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p:cNvSpPr>
            <a:spLocks noChangeArrowheads="1"/>
          </p:cNvSpPr>
          <p:nvPr/>
        </p:nvSpPr>
        <p:spPr bwMode="auto">
          <a:xfrm>
            <a:off x="1295400" y="2514600"/>
            <a:ext cx="6705600" cy="419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3591074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TotalTime>
  <Words>889</Words>
  <Application>Microsoft Office PowerPoint</Application>
  <PresentationFormat>On-screen Show (4:3)</PresentationFormat>
  <Paragraphs>168</Paragraphs>
  <Slides>37</Slides>
  <Notes>26</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37</vt:i4>
      </vt:variant>
    </vt:vector>
  </HeadingPairs>
  <TitlesOfParts>
    <vt:vector size="41" baseType="lpstr">
      <vt:lpstr>Office Theme</vt:lpstr>
      <vt:lpstr>Default Design</vt:lpstr>
      <vt:lpstr>1_Default Design</vt:lpstr>
      <vt:lpstr>Image</vt:lpstr>
      <vt:lpstr>Citizen science with high school students and adults from around the world participating in analysis of synaptic transmission</vt:lpstr>
      <vt:lpstr>Quantifying synaptic transmission in various experimental paradigms  We turn to a citizen science approach    </vt:lpstr>
      <vt:lpstr>PowerPoint Presentation</vt:lpstr>
      <vt:lpstr>Short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Classical Quantal Counting Methods vs. New Stochastic Measurements.</vt:lpstr>
      <vt:lpstr>Broader Impact with NSF</vt:lpstr>
      <vt:lpstr>PowerPoint Presentation</vt:lpstr>
      <vt:lpstr>NIH/NSF</vt:lpstr>
      <vt:lpstr>“Citizens Unit for Science”</vt:lpstr>
      <vt:lpstr>PowerPoint Presentation</vt:lpstr>
      <vt:lpstr>PowerPoint Presentation</vt:lpstr>
      <vt:lpstr>PowerPoint Presentation</vt:lpstr>
      <vt:lpstr>PowerPoint Presentation</vt:lpstr>
      <vt:lpstr>PowerPoint Presentation</vt:lpstr>
      <vt:lpstr>PowerPoint Presentation</vt:lpstr>
      <vt:lpstr>The neuromuscular junction</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Outreach and Educational Opportunities:   Improve NSF Funding Changes while    Promoting Muscle Biology.      Center for Muscle Biology,</dc:title>
  <dc:creator>Robin</dc:creator>
  <cp:lastModifiedBy>robin</cp:lastModifiedBy>
  <cp:revision>58</cp:revision>
  <dcterms:created xsi:type="dcterms:W3CDTF">2014-04-11T16:30:26Z</dcterms:created>
  <dcterms:modified xsi:type="dcterms:W3CDTF">2014-11-26T15:51:53Z</dcterms:modified>
</cp:coreProperties>
</file>